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rawings/drawing2.xml" ContentType="application/vnd.openxmlformats-officedocument.drawingml.chartshapes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5.xml" ContentType="application/vnd.openxmlformats-officedocument.drawingml.chart+xml"/>
  <Override PartName="/ppt/theme/themeOverride1.xml" ContentType="application/vnd.openxmlformats-officedocument.themeOverride+xml"/>
  <Override PartName="/ppt/drawings/drawing3.xml" ContentType="application/vnd.openxmlformats-officedocument.drawingml.chartshape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5" r:id="rId2"/>
  </p:sldMasterIdLst>
  <p:notesMasterIdLst>
    <p:notesMasterId r:id="rId35"/>
  </p:notesMasterIdLst>
  <p:handoutMasterIdLst>
    <p:handoutMasterId r:id="rId36"/>
  </p:handoutMasterIdLst>
  <p:sldIdLst>
    <p:sldId id="260" r:id="rId3"/>
    <p:sldId id="261" r:id="rId4"/>
    <p:sldId id="262" r:id="rId5"/>
    <p:sldId id="263" r:id="rId6"/>
    <p:sldId id="264" r:id="rId7"/>
    <p:sldId id="265" r:id="rId8"/>
    <p:sldId id="266" r:id="rId9"/>
    <p:sldId id="282" r:id="rId10"/>
    <p:sldId id="269" r:id="rId11"/>
    <p:sldId id="267" r:id="rId12"/>
    <p:sldId id="268" r:id="rId13"/>
    <p:sldId id="278" r:id="rId14"/>
    <p:sldId id="279" r:id="rId15"/>
    <p:sldId id="280" r:id="rId16"/>
    <p:sldId id="281" r:id="rId17"/>
    <p:sldId id="270" r:id="rId18"/>
    <p:sldId id="283" r:id="rId19"/>
    <p:sldId id="284" r:id="rId20"/>
    <p:sldId id="285" r:id="rId21"/>
    <p:sldId id="294" r:id="rId22"/>
    <p:sldId id="295" r:id="rId23"/>
    <p:sldId id="300" r:id="rId24"/>
    <p:sldId id="304" r:id="rId25"/>
    <p:sldId id="302" r:id="rId26"/>
    <p:sldId id="306" r:id="rId27"/>
    <p:sldId id="288" r:id="rId28"/>
    <p:sldId id="292" r:id="rId29"/>
    <p:sldId id="289" r:id="rId30"/>
    <p:sldId id="290" r:id="rId31"/>
    <p:sldId id="286" r:id="rId32"/>
    <p:sldId id="287" r:id="rId33"/>
    <p:sldId id="291" r:id="rId34"/>
  </p:sldIdLst>
  <p:sldSz cx="12192000" cy="6858000"/>
  <p:notesSz cx="7010400" cy="92964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ohamed M. Ahmed" initials="MMA" lastIdx="3" clrIdx="0">
    <p:extLst>
      <p:ext uri="{19B8F6BF-5375-455C-9EA6-DF929625EA0E}">
        <p15:presenceInfo xmlns:p15="http://schemas.microsoft.com/office/powerpoint/2012/main" userId="S-1-5-21-358987-74476631-505227178-26231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006600"/>
    <a:srgbClr val="663300"/>
    <a:srgbClr val="996633"/>
    <a:srgbClr val="00CC00"/>
    <a:srgbClr val="EEAE3A"/>
    <a:srgbClr val="993300"/>
    <a:srgbClr val="99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873" autoAdjust="0"/>
    <p:restoredTop sz="90698" autoAdjust="0"/>
  </p:normalViewPr>
  <p:slideViewPr>
    <p:cSldViewPr snapToGrid="0" snapToObjects="1" showGuides="1">
      <p:cViewPr varScale="1">
        <p:scale>
          <a:sx n="104" d="100"/>
          <a:sy n="104" d="100"/>
        </p:scale>
        <p:origin x="366" y="114"/>
      </p:cViewPr>
      <p:guideLst>
        <p:guide orient="horz" pos="2160"/>
        <p:guide pos="384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notesViewPr>
    <p:cSldViewPr snapToGrid="0" snapToObjects="1">
      <p:cViewPr varScale="1">
        <p:scale>
          <a:sx n="84" d="100"/>
          <a:sy n="84" d="100"/>
        </p:scale>
        <p:origin x="1950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viewProps" Target="viewProp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haq\Desktop\My%20Project\GSRS%20Study%20(Phase%20Two)\Paper\GSRS%20Validation\Data%20Analysis.xlsx" TargetMode="Externa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haq\Desktop\My%20Project\GSRS%20Study%20(Phase%20Two)\Paper\GSRS%20Validation\Data%20Analysis.xlsx" TargetMode="Externa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chartUserShapes" Target="../drawings/drawing2.xm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mhaq\Desktop\My%20Project\GSRS%20Study%20(Phase%20Two)\Paper\GSRS%20Validation\Data%20Analysis.xlsx" TargetMode="Externa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chartUserShapes" Target="../drawings/drawing3.xml"/><Relationship Id="rId2" Type="http://schemas.openxmlformats.org/officeDocument/2006/relationships/oleObject" Target="../embeddings/oleObject2.bin"/><Relationship Id="rId1" Type="http://schemas.openxmlformats.org/officeDocument/2006/relationships/themeOverride" Target="../theme/themeOverrid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320" b="0" i="0" u="none" strike="noStrike" kern="1200" spc="0" baseline="0">
                <a:solidFill>
                  <a:sysClr val="windowText" lastClr="000000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r>
              <a:rPr lang="en-US"/>
              <a:t>V = 37.5 mph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320" b="0" i="0" u="none" strike="noStrike" kern="1200" spc="0" baseline="0">
              <a:solidFill>
                <a:sysClr val="windowText" lastClr="000000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defRPr>
          </a:pPr>
          <a:endParaRPr lang="en-US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Pt>
            <c:idx val="1"/>
            <c:marker>
              <c:symbol val="none"/>
            </c:marker>
            <c:bubble3D val="0"/>
            <c:spPr>
              <a:ln w="19050" cap="rnd">
                <a:solidFill>
                  <a:schemeClr val="bg1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21A2-4D6C-9504-C4D8560CBBC0}"/>
              </c:ext>
            </c:extLst>
          </c:dPt>
          <c:dPt>
            <c:idx val="2"/>
            <c:marker>
              <c:symbol val="none"/>
            </c:marker>
            <c:bubble3D val="0"/>
            <c:spPr>
              <a:ln w="19050" cap="rnd">
                <a:solidFill>
                  <a:schemeClr val="bg1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3-21A2-4D6C-9504-C4D8560CBBC0}"/>
              </c:ext>
            </c:extLst>
          </c:dPt>
          <c:trendline>
            <c:spPr>
              <a:ln w="19050" cap="rnd">
                <a:solidFill>
                  <a:schemeClr val="bg1"/>
                </a:solidFill>
                <a:prstDash val="sysDot"/>
              </a:ln>
              <a:effectLst/>
            </c:spPr>
            <c:trendlineType val="linear"/>
            <c:dispRSqr val="0"/>
            <c:dispEq val="1"/>
            <c:trendlineLbl>
              <c:layout>
                <c:manualLayout>
                  <c:x val="3.74501312335958E-2"/>
                  <c:y val="0.16541666666666666"/>
                </c:manualLayout>
              </c:layout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1100" b="0" i="0" u="none" strike="noStrike" kern="1200" baseline="0">
                        <a:solidFill>
                          <a:sysClr val="windowText" lastClr="000000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defRPr>
                    </a:pPr>
                    <a:r>
                      <a:rPr lang="en-US"/>
                      <a:t>y = 1.25x + 10</a:t>
                    </a:r>
                  </a:p>
                </c:rich>
              </c:tx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100" b="0" i="0" u="none" strike="noStrike" kern="1200" baseline="0">
                      <a:solidFill>
                        <a:sysClr val="windowText" lastClr="000000"/>
                      </a:solidFill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defRPr>
                  </a:pPr>
                  <a:endParaRPr lang="en-US"/>
                </a:p>
              </c:txPr>
            </c:trendlineLbl>
          </c:trendline>
          <c:xVal>
            <c:numRef>
              <c:f>' Plots I'!$B$16:$B$18</c:f>
              <c:numCache>
                <c:formatCode>General</c:formatCode>
                <c:ptCount val="3"/>
                <c:pt idx="0">
                  <c:v>272.2</c:v>
                </c:pt>
                <c:pt idx="1">
                  <c:v>192</c:v>
                </c:pt>
                <c:pt idx="2">
                  <c:v>192</c:v>
                </c:pt>
              </c:numCache>
            </c:numRef>
          </c:xVal>
          <c:yVal>
            <c:numRef>
              <c:f>' Plots I'!$C$16:$C$18</c:f>
              <c:numCache>
                <c:formatCode>General</c:formatCode>
                <c:ptCount val="3"/>
                <c:pt idx="0">
                  <c:v>330.38</c:v>
                </c:pt>
                <c:pt idx="1">
                  <c:v>109.4</c:v>
                </c:pt>
                <c:pt idx="2">
                  <c:v>253.3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5-21A2-4D6C-9504-C4D8560CBBC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650427983"/>
        <c:axId val="1650428815"/>
      </c:scatterChart>
      <c:valAx>
        <c:axId val="1650427983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ysClr val="windowText" lastClr="000000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pPr>
                <a:r>
                  <a:rPr lang="en-US"/>
                  <a:t>HPB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ysClr val="windowText" lastClr="000000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en-US"/>
          </a:p>
        </c:txPr>
        <c:crossAx val="1650428815"/>
        <c:crosses val="autoZero"/>
        <c:crossBetween val="midCat"/>
      </c:valAx>
      <c:valAx>
        <c:axId val="165042881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ysClr val="windowText" lastClr="000000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pPr>
                <a:r>
                  <a:rPr lang="en-US"/>
                  <a:t>T*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ysClr val="windowText" lastClr="000000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en-US"/>
          </a:p>
        </c:txPr>
        <c:crossAx val="1650427983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100">
          <a:solidFill>
            <a:sysClr val="windowText" lastClr="000000"/>
          </a:solidFill>
          <a:latin typeface="Calibri" panose="020F0502020204030204" pitchFamily="34" charset="0"/>
          <a:cs typeface="Calibri" panose="020F0502020204030204" pitchFamily="34" charset="0"/>
        </a:defRPr>
      </a:pPr>
      <a:endParaRPr lang="en-US"/>
    </a:p>
  </c:txPr>
  <c:externalData r:id="rId3">
    <c:autoUpdate val="0"/>
  </c:externalData>
  <c:userShapes r:id="rId4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320" b="0" i="0" u="none" strike="noStrike" kern="1200" spc="0" baseline="0">
                <a:solidFill>
                  <a:sysClr val="windowText" lastClr="000000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r>
              <a:rPr lang="en-US"/>
              <a:t>V = 47.5 mph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320" b="0" i="0" u="none" strike="noStrike" kern="1200" spc="0" baseline="0">
              <a:solidFill>
                <a:sysClr val="windowText" lastClr="000000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defRPr>
          </a:pPr>
          <a:endParaRPr lang="en-US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trendline>
            <c:spPr>
              <a:ln w="19050" cap="rnd">
                <a:solidFill>
                  <a:schemeClr val="bg1"/>
                </a:solidFill>
                <a:prstDash val="sysDot"/>
              </a:ln>
              <a:effectLst/>
            </c:spPr>
            <c:trendlineType val="linear"/>
            <c:dispRSqr val="0"/>
            <c:dispEq val="1"/>
            <c:trendlineLbl>
              <c:layout>
                <c:manualLayout>
                  <c:x val="1.4422353455818023E-2"/>
                  <c:y val="0.23949074074074075"/>
                </c:manualLayout>
              </c:layout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1100" b="0" i="0" u="none" strike="noStrike" kern="1200" baseline="0">
                        <a:solidFill>
                          <a:sysClr val="windowText" lastClr="000000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defRPr>
                    </a:pPr>
                    <a:r>
                      <a:rPr lang="en-US"/>
                      <a:t>y = 0.53x</a:t>
                    </a:r>
                  </a:p>
                </c:rich>
              </c:tx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100" b="0" i="0" u="none" strike="noStrike" kern="1200" baseline="0">
                      <a:solidFill>
                        <a:sysClr val="windowText" lastClr="000000"/>
                      </a:solidFill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defRPr>
                  </a:pPr>
                  <a:endParaRPr lang="en-US"/>
                </a:p>
              </c:txPr>
            </c:trendlineLbl>
          </c:trendline>
          <c:xVal>
            <c:numRef>
              <c:f>' Plots I'!$B$31</c:f>
              <c:numCache>
                <c:formatCode>General</c:formatCode>
                <c:ptCount val="1"/>
                <c:pt idx="0">
                  <c:v>246</c:v>
                </c:pt>
              </c:numCache>
            </c:numRef>
          </c:xVal>
          <c:yVal>
            <c:numRef>
              <c:f>' Plots I'!$A$31</c:f>
              <c:numCache>
                <c:formatCode>General</c:formatCode>
                <c:ptCount val="1"/>
                <c:pt idx="0">
                  <c:v>126.5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2043-42DC-AA7F-8B1B8E70F7B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650427983"/>
        <c:axId val="1650428815"/>
      </c:scatterChart>
      <c:valAx>
        <c:axId val="1650427983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ysClr val="windowText" lastClr="000000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pPr>
                <a:r>
                  <a:rPr lang="en-US"/>
                  <a:t>HPB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ysClr val="windowText" lastClr="000000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en-US"/>
          </a:p>
        </c:txPr>
        <c:crossAx val="1650428815"/>
        <c:crosses val="autoZero"/>
        <c:crossBetween val="midCat"/>
      </c:valAx>
      <c:valAx>
        <c:axId val="165042881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ysClr val="windowText" lastClr="000000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pPr>
                <a:r>
                  <a:rPr lang="en-US"/>
                  <a:t>T*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ysClr val="windowText" lastClr="000000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en-US"/>
          </a:p>
        </c:txPr>
        <c:crossAx val="1650427983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100">
          <a:solidFill>
            <a:sysClr val="windowText" lastClr="000000"/>
          </a:solidFill>
          <a:latin typeface="Calibri" panose="020F0502020204030204" pitchFamily="34" charset="0"/>
          <a:cs typeface="Calibri" panose="020F0502020204030204" pitchFamily="34" charset="0"/>
        </a:defRPr>
      </a:pPr>
      <a:endParaRPr lang="en-US"/>
    </a:p>
  </c:txPr>
  <c:externalData r:id="rId3">
    <c:autoUpdate val="0"/>
  </c:externalData>
  <c:userShapes r:id="rId4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320" b="0" i="0" u="none" strike="noStrike" kern="1200" spc="0" baseline="0">
                <a:solidFill>
                  <a:sysClr val="windowText" lastClr="000000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V = 32.5 mph</a:t>
            </a: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0.17265394316390117"/>
          <c:y val="0.18767075823043672"/>
          <c:w val="0.78178599471480625"/>
          <c:h val="0.56299761058932507"/>
        </c:manualLayout>
      </c:layout>
      <c:scatterChart>
        <c:scatterStyle val="smoothMarker"/>
        <c:varyColors val="0"/>
        <c:ser>
          <c:idx val="1"/>
          <c:order val="0"/>
          <c:tx>
            <c:strRef>
              <c:f>' Plots I'!$B$2</c:f>
              <c:strCache>
                <c:ptCount val="1"/>
                <c:pt idx="0">
                  <c:v>HPB</c:v>
                </c:pt>
              </c:strCache>
            </c:strRef>
          </c:tx>
          <c:marker>
            <c:symbol val="none"/>
          </c:marker>
          <c:xVal>
            <c:numRef>
              <c:f>' Plots I'!$A$3:$A$4</c:f>
              <c:numCache>
                <c:formatCode>General</c:formatCode>
                <c:ptCount val="2"/>
                <c:pt idx="0">
                  <c:v>244.92</c:v>
                </c:pt>
                <c:pt idx="1">
                  <c:v>159.30000000000001</c:v>
                </c:pt>
              </c:numCache>
            </c:numRef>
          </c:xVal>
          <c:yVal>
            <c:numRef>
              <c:f>' Plots I'!$B$3:$B$4</c:f>
              <c:numCache>
                <c:formatCode>General</c:formatCode>
                <c:ptCount val="2"/>
                <c:pt idx="0">
                  <c:v>231.47</c:v>
                </c:pt>
                <c:pt idx="1">
                  <c:v>162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A4F0-4BFB-823E-A87291AD97C9}"/>
            </c:ext>
          </c:extLst>
        </c:ser>
        <c:ser>
          <c:idx val="0"/>
          <c:order val="1"/>
          <c:tx>
            <c:strRef>
              <c:f>' Plots I'!$B$2</c:f>
              <c:strCache>
                <c:ptCount val="1"/>
                <c:pt idx="0">
                  <c:v>HPB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trendline>
            <c:spPr>
              <a:ln w="19050" cap="rnd">
                <a:solidFill>
                  <a:schemeClr val="accent1"/>
                </a:solidFill>
                <a:prstDash val="solid"/>
              </a:ln>
              <a:effectLst/>
            </c:spPr>
            <c:trendlineType val="linear"/>
            <c:backward val="158"/>
            <c:dispRSqr val="0"/>
            <c:dispEq val="1"/>
            <c:trendlineLbl>
              <c:layout>
                <c:manualLayout>
                  <c:x val="-2.9008311461067367E-2"/>
                  <c:y val="0.23023148148148148"/>
                </c:manualLayout>
              </c:layout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1100" b="0" i="0" u="none" strike="noStrike" kern="1200" baseline="0">
                        <a:solidFill>
                          <a:sysClr val="windowText" lastClr="000000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defRPr>
                    </a:pPr>
                    <a:r>
                      <a:rPr lang="en-US"/>
                      <a:t>y = 0.81x + 35</a:t>
                    </a:r>
                  </a:p>
                </c:rich>
              </c:tx>
              <c:numFmt formatCode="General" sourceLinked="0"/>
              <c:spPr>
                <a:noFill/>
                <a:ln>
                  <a:noFill/>
                </a:ln>
                <a:effectLst/>
              </c:spPr>
            </c:trendlineLbl>
          </c:trendline>
          <c:xVal>
            <c:numRef>
              <c:f>' Plots I'!$A$3:$A$4</c:f>
              <c:numCache>
                <c:formatCode>General</c:formatCode>
                <c:ptCount val="2"/>
                <c:pt idx="0">
                  <c:v>244.92</c:v>
                </c:pt>
                <c:pt idx="1">
                  <c:v>159.30000000000001</c:v>
                </c:pt>
              </c:numCache>
            </c:numRef>
          </c:xVal>
          <c:yVal>
            <c:numRef>
              <c:f>' Plots I'!$B$3:$B$4</c:f>
              <c:numCache>
                <c:formatCode>General</c:formatCode>
                <c:ptCount val="2"/>
                <c:pt idx="0">
                  <c:v>231.47</c:v>
                </c:pt>
                <c:pt idx="1">
                  <c:v>162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A4F0-4BFB-823E-A87291AD97C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262632255"/>
        <c:axId val="1262639327"/>
      </c:scatterChart>
      <c:valAx>
        <c:axId val="1262632255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 sz="1100" b="0" i="0" baseline="0">
                    <a:effectLst/>
                  </a:rPr>
                  <a:t>HP</a:t>
                </a:r>
                <a:r>
                  <a:rPr lang="en-US" sz="1100" b="0" i="0" baseline="-25000">
                    <a:effectLst/>
                  </a:rPr>
                  <a:t>B</a:t>
                </a:r>
                <a:endParaRPr lang="en-US" sz="800">
                  <a:effectLst/>
                </a:endParaRP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1262639327"/>
        <c:crosses val="autoZero"/>
        <c:crossBetween val="midCat"/>
      </c:valAx>
      <c:valAx>
        <c:axId val="126263932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/>
                  <a:t>T*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1262632255"/>
        <c:crosses val="autoZero"/>
        <c:crossBetween val="midCat"/>
      </c:valAx>
    </c:plotArea>
    <c:plotVisOnly val="1"/>
    <c:dispBlanksAs val="gap"/>
    <c:showDLblsOverMax val="0"/>
  </c:chart>
  <c:spPr>
    <a:ln>
      <a:noFill/>
    </a:ln>
  </c:spPr>
  <c:txPr>
    <a:bodyPr/>
    <a:lstStyle/>
    <a:p>
      <a:pPr>
        <a:defRPr sz="1100">
          <a:solidFill>
            <a:sysClr val="windowText" lastClr="000000"/>
          </a:solidFill>
          <a:latin typeface="Times New Roman" panose="02020603050405020304" pitchFamily="18" charset="0"/>
          <a:cs typeface="Times New Roman" panose="02020603050405020304" pitchFamily="18" charset="0"/>
        </a:defRPr>
      </a:pPr>
      <a:endParaRPr lang="en-US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40" b="0" i="0" u="none" strike="noStrike" kern="1200" spc="0" baseline="0">
                <a:solidFill>
                  <a:sysClr val="windowText" lastClr="000000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r>
              <a:rPr lang="en-US"/>
              <a:t>Relationship between K2 and V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40" b="0" i="0" u="none" strike="noStrike" kern="1200" spc="0" baseline="0">
              <a:solidFill>
                <a:sysClr val="windowText" lastClr="000000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defRPr>
          </a:pPr>
          <a:endParaRPr lang="en-US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tx>
            <c:strRef>
              <c:f>'Plots II'!$R$16</c:f>
              <c:strCache>
                <c:ptCount val="1"/>
                <c:pt idx="0">
                  <c:v>1/K2</c:v>
                </c:pt>
              </c:strCache>
            </c:strRef>
          </c:tx>
          <c:spPr>
            <a:ln w="19050" cap="rnd">
              <a:solidFill>
                <a:srgbClr val="0070C0"/>
              </a:solidFill>
              <a:round/>
            </a:ln>
            <a:effectLst/>
          </c:spPr>
          <c:marker>
            <c:symbol val="none"/>
          </c:marker>
          <c:dPt>
            <c:idx val="1"/>
            <c:marker>
              <c:symbol val="none"/>
            </c:marker>
            <c:bubble3D val="0"/>
            <c:spPr>
              <a:ln w="19050" cap="rnd">
                <a:solidFill>
                  <a:schemeClr val="bg1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CBB9-4C1A-ABAD-99B9F66B75F9}"/>
              </c:ext>
            </c:extLst>
          </c:dPt>
          <c:dPt>
            <c:idx val="2"/>
            <c:marker>
              <c:symbol val="none"/>
            </c:marker>
            <c:bubble3D val="0"/>
            <c:spPr>
              <a:ln w="19050" cap="rnd">
                <a:solidFill>
                  <a:schemeClr val="bg1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3-CBB9-4C1A-ABAD-99B9F66B75F9}"/>
              </c:ext>
            </c:extLst>
          </c:dPt>
          <c:trendline>
            <c:spPr>
              <a:ln w="19050" cap="flat" cmpd="sng" algn="ctr">
                <a:solidFill>
                  <a:schemeClr val="accent1"/>
                </a:solidFill>
                <a:prstDash val="solid"/>
                <a:miter lim="800000"/>
              </a:ln>
              <a:effectLst/>
            </c:spPr>
            <c:trendlineType val="linear"/>
            <c:backward val="17.5"/>
            <c:dispRSqr val="0"/>
            <c:dispEq val="0"/>
          </c:trendline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0"/>
            <c:dispEq val="1"/>
            <c:trendlineLbl>
              <c:layout>
                <c:manualLayout>
                  <c:x val="1.9650043744531935E-3"/>
                  <c:y val="0.31495297462817146"/>
                </c:manualLayout>
              </c:layout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1200" b="0" i="0" u="none" strike="noStrike" kern="1200" baseline="0">
                        <a:solidFill>
                          <a:sysClr val="windowText" lastClr="000000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defRPr>
                    </a:pPr>
                    <a:r>
                      <a:rPr lang="en-US"/>
                      <a:t>y = 0.0621x - 0.9078</a:t>
                    </a:r>
                  </a:p>
                </c:rich>
              </c:tx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ysClr val="windowText" lastClr="000000"/>
                      </a:solidFill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defRPr>
                  </a:pPr>
                  <a:endParaRPr lang="en-US"/>
                </a:p>
              </c:txPr>
            </c:trendlineLbl>
          </c:trendline>
          <c:xVal>
            <c:numRef>
              <c:f>'Plots II'!$Q$17:$Q$19</c:f>
              <c:numCache>
                <c:formatCode>General</c:formatCode>
                <c:ptCount val="3"/>
                <c:pt idx="0">
                  <c:v>32.5</c:v>
                </c:pt>
                <c:pt idx="1">
                  <c:v>37.5</c:v>
                </c:pt>
                <c:pt idx="2">
                  <c:v>47.5</c:v>
                </c:pt>
              </c:numCache>
            </c:numRef>
          </c:xVal>
          <c:yVal>
            <c:numRef>
              <c:f>'Plots II'!$R$17:$R$19</c:f>
              <c:numCache>
                <c:formatCode>0.00</c:formatCode>
                <c:ptCount val="3"/>
                <c:pt idx="0">
                  <c:v>0.8</c:v>
                </c:pt>
                <c:pt idx="1">
                  <c:v>1.8867924528301885</c:v>
                </c:pt>
                <c:pt idx="2">
                  <c:v>1.8867924528301885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6-CBB9-4C1A-ABAD-99B9F66B75F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262625183"/>
        <c:axId val="1262626431"/>
      </c:scatterChart>
      <c:valAx>
        <c:axId val="1262625183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ysClr val="windowText" lastClr="000000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pPr>
                <a:r>
                  <a:rPr lang="en-US"/>
                  <a:t>V (mph)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ysClr val="windowText" lastClr="000000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ysClr val="windowText" lastClr="000000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en-US"/>
          </a:p>
        </c:txPr>
        <c:crossAx val="1262626431"/>
        <c:crosses val="autoZero"/>
        <c:crossBetween val="midCat"/>
      </c:valAx>
      <c:valAx>
        <c:axId val="1262626431"/>
        <c:scaling>
          <c:orientation val="minMax"/>
          <c:max val="2.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ysClr val="windowText" lastClr="000000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pPr>
                <a:r>
                  <a:rPr lang="en-US"/>
                  <a:t>1/K2</a:t>
                </a:r>
              </a:p>
            </c:rich>
          </c:tx>
          <c:layout>
            <c:manualLayout>
              <c:xMode val="edge"/>
              <c:yMode val="edge"/>
              <c:x val="1.9444444444444445E-2"/>
              <c:y val="0.41259660250801983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ysClr val="windowText" lastClr="000000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defRPr>
              </a:pPr>
              <a:endParaRPr lang="en-US"/>
            </a:p>
          </c:txPr>
        </c:title>
        <c:numFmt formatCode="0.0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ysClr val="windowText" lastClr="000000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en-US"/>
          </a:p>
        </c:txPr>
        <c:crossAx val="1262625183"/>
        <c:crosses val="autoZero"/>
        <c:crossBetween val="midCat"/>
        <c:majorUnit val="0.5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200">
          <a:solidFill>
            <a:sysClr val="windowText" lastClr="000000"/>
          </a:solidFill>
          <a:latin typeface="Calibri" panose="020F0502020204030204" pitchFamily="34" charset="0"/>
          <a:cs typeface="Calibri" panose="020F0502020204030204" pitchFamily="34" charset="0"/>
        </a:defRPr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/>
          <a:lstStyle/>
          <a:p>
            <a:pPr>
              <a:defRPr/>
            </a:pPr>
            <a:r>
              <a:rPr lang="en-US"/>
              <a:t>Validation Test</a:t>
            </a:r>
          </a:p>
        </c:rich>
      </c:tx>
      <c:layout>
        <c:manualLayout>
          <c:xMode val="edge"/>
          <c:yMode val="edge"/>
          <c:x val="0.39102078052209283"/>
          <c:y val="2.1231422505307854E-2"/>
        </c:manualLayout>
      </c:layout>
      <c:overlay val="0"/>
    </c:title>
    <c:autoTitleDeleted val="0"/>
    <c:plotArea>
      <c:layout>
        <c:manualLayout>
          <c:layoutTarget val="inner"/>
          <c:xMode val="edge"/>
          <c:yMode val="edge"/>
          <c:x val="0.16110472338284962"/>
          <c:y val="0.11867111356303393"/>
          <c:w val="0.73834667858546654"/>
          <c:h val="0.72088764946048411"/>
        </c:manualLayout>
      </c:layout>
      <c:lineChart>
        <c:grouping val="standard"/>
        <c:varyColors val="0"/>
        <c:ser>
          <c:idx val="8"/>
          <c:order val="0"/>
          <c:tx>
            <c:v>Field Brake Temperature</c:v>
          </c:tx>
          <c:marker>
            <c:symbol val="none"/>
          </c:marker>
          <c:cat>
            <c:strRef>
              <c:f>'Plots II (2)'!$O$54:$O$59</c:f>
              <c:strCache>
                <c:ptCount val="6"/>
                <c:pt idx="0">
                  <c:v>1 (V1 - V2)</c:v>
                </c:pt>
                <c:pt idx="1">
                  <c:v>2 (V2 - V3)</c:v>
                </c:pt>
                <c:pt idx="2">
                  <c:v>3 (V1 - V2)</c:v>
                </c:pt>
                <c:pt idx="3">
                  <c:v>4 (V2 - V3)</c:v>
                </c:pt>
                <c:pt idx="4">
                  <c:v>5  (V1 - V2)</c:v>
                </c:pt>
                <c:pt idx="5">
                  <c:v>6 (V2 - V3)</c:v>
                </c:pt>
              </c:strCache>
            </c:strRef>
          </c:cat>
          <c:val>
            <c:numRef>
              <c:f>'Plots II (2)'!$Y$54:$Y$59</c:f>
              <c:numCache>
                <c:formatCode>General</c:formatCode>
                <c:ptCount val="6"/>
                <c:pt idx="0" formatCode="0.00">
                  <c:v>170</c:v>
                </c:pt>
                <c:pt idx="1">
                  <c:v>195</c:v>
                </c:pt>
                <c:pt idx="2">
                  <c:v>200.25</c:v>
                </c:pt>
                <c:pt idx="3">
                  <c:v>215</c:v>
                </c:pt>
                <c:pt idx="4">
                  <c:v>220.88</c:v>
                </c:pt>
                <c:pt idx="5">
                  <c:v>232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148-4688-9352-A37481F1712F}"/>
            </c:ext>
          </c:extLst>
        </c:ser>
        <c:ser>
          <c:idx val="9"/>
          <c:order val="1"/>
          <c:tx>
            <c:v>Predicted Brake Temperature</c:v>
          </c:tx>
          <c:marker>
            <c:symbol val="none"/>
          </c:marker>
          <c:val>
            <c:numRef>
              <c:f>'Plots II (2)'!$Z$54:$Z$59</c:f>
              <c:numCache>
                <c:formatCode>0.00</c:formatCode>
                <c:ptCount val="6"/>
                <c:pt idx="0">
                  <c:v>159.4229114870557</c:v>
                </c:pt>
                <c:pt idx="1">
                  <c:v>183.76898734458649</c:v>
                </c:pt>
                <c:pt idx="2">
                  <c:v>191.43654323183091</c:v>
                </c:pt>
                <c:pt idx="3">
                  <c:v>200.38315896774978</c:v>
                </c:pt>
                <c:pt idx="4">
                  <c:v>203.77641510329647</c:v>
                </c:pt>
                <c:pt idx="5">
                  <c:v>212.22876431620227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3148-4688-9352-A37481F1712F}"/>
            </c:ext>
          </c:extLst>
        </c:ser>
        <c:ser>
          <c:idx val="10"/>
          <c:order val="2"/>
          <c:tx>
            <c:v>Field Brake Temperature</c:v>
          </c:tx>
          <c:marker>
            <c:symbol val="none"/>
          </c:marker>
          <c:cat>
            <c:strRef>
              <c:f>'Plots II (2)'!$O$54:$O$59</c:f>
              <c:strCache>
                <c:ptCount val="6"/>
                <c:pt idx="0">
                  <c:v>1 (V1 - V2)</c:v>
                </c:pt>
                <c:pt idx="1">
                  <c:v>2 (V2 - V3)</c:v>
                </c:pt>
                <c:pt idx="2">
                  <c:v>3 (V1 - V2)</c:v>
                </c:pt>
                <c:pt idx="3">
                  <c:v>4 (V2 - V3)</c:v>
                </c:pt>
                <c:pt idx="4">
                  <c:v>5  (V1 - V2)</c:v>
                </c:pt>
                <c:pt idx="5">
                  <c:v>6 (V2 - V3)</c:v>
                </c:pt>
              </c:strCache>
            </c:strRef>
          </c:cat>
          <c:val>
            <c:numRef>
              <c:f>'Plots II (2)'!$Y$54:$Y$59</c:f>
              <c:numCache>
                <c:formatCode>General</c:formatCode>
                <c:ptCount val="6"/>
                <c:pt idx="0" formatCode="0.00">
                  <c:v>170</c:v>
                </c:pt>
                <c:pt idx="1">
                  <c:v>195</c:v>
                </c:pt>
                <c:pt idx="2">
                  <c:v>200.25</c:v>
                </c:pt>
                <c:pt idx="3">
                  <c:v>215</c:v>
                </c:pt>
                <c:pt idx="4">
                  <c:v>220.88</c:v>
                </c:pt>
                <c:pt idx="5">
                  <c:v>232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3148-4688-9352-A37481F1712F}"/>
            </c:ext>
          </c:extLst>
        </c:ser>
        <c:ser>
          <c:idx val="11"/>
          <c:order val="3"/>
          <c:tx>
            <c:v>Predicted Brake Temperature</c:v>
          </c:tx>
          <c:marker>
            <c:symbol val="none"/>
          </c:marker>
          <c:val>
            <c:numRef>
              <c:f>'Plots II (2)'!$Z$54:$Z$59</c:f>
              <c:numCache>
                <c:formatCode>0.00</c:formatCode>
                <c:ptCount val="6"/>
                <c:pt idx="0">
                  <c:v>159.4229114870557</c:v>
                </c:pt>
                <c:pt idx="1">
                  <c:v>183.76898734458649</c:v>
                </c:pt>
                <c:pt idx="2">
                  <c:v>191.43654323183091</c:v>
                </c:pt>
                <c:pt idx="3">
                  <c:v>200.38315896774978</c:v>
                </c:pt>
                <c:pt idx="4">
                  <c:v>203.77641510329647</c:v>
                </c:pt>
                <c:pt idx="5">
                  <c:v>212.22876431620227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3148-4688-9352-A37481F1712F}"/>
            </c:ext>
          </c:extLst>
        </c:ser>
        <c:ser>
          <c:idx val="12"/>
          <c:order val="4"/>
          <c:tx>
            <c:v>Field Brake Temperature</c:v>
          </c:tx>
          <c:marker>
            <c:symbol val="none"/>
          </c:marker>
          <c:cat>
            <c:strRef>
              <c:f>'Plots II (2)'!$O$54:$O$59</c:f>
              <c:strCache>
                <c:ptCount val="6"/>
                <c:pt idx="0">
                  <c:v>1 (V1 - V2)</c:v>
                </c:pt>
                <c:pt idx="1">
                  <c:v>2 (V2 - V3)</c:v>
                </c:pt>
                <c:pt idx="2">
                  <c:v>3 (V1 - V2)</c:v>
                </c:pt>
                <c:pt idx="3">
                  <c:v>4 (V2 - V3)</c:v>
                </c:pt>
                <c:pt idx="4">
                  <c:v>5  (V1 - V2)</c:v>
                </c:pt>
                <c:pt idx="5">
                  <c:v>6 (V2 - V3)</c:v>
                </c:pt>
              </c:strCache>
            </c:strRef>
          </c:cat>
          <c:val>
            <c:numRef>
              <c:f>'Plots II (2)'!$Y$54:$Y$59</c:f>
              <c:numCache>
                <c:formatCode>General</c:formatCode>
                <c:ptCount val="6"/>
                <c:pt idx="0" formatCode="0.00">
                  <c:v>170</c:v>
                </c:pt>
                <c:pt idx="1">
                  <c:v>195</c:v>
                </c:pt>
                <c:pt idx="2">
                  <c:v>200.25</c:v>
                </c:pt>
                <c:pt idx="3">
                  <c:v>215</c:v>
                </c:pt>
                <c:pt idx="4">
                  <c:v>220.88</c:v>
                </c:pt>
                <c:pt idx="5">
                  <c:v>232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3148-4688-9352-A37481F1712F}"/>
            </c:ext>
          </c:extLst>
        </c:ser>
        <c:ser>
          <c:idx val="13"/>
          <c:order val="5"/>
          <c:tx>
            <c:v>Predicted Brake Temperature</c:v>
          </c:tx>
          <c:marker>
            <c:symbol val="none"/>
          </c:marker>
          <c:val>
            <c:numRef>
              <c:f>'Plots II (2)'!$Z$54:$Z$59</c:f>
              <c:numCache>
                <c:formatCode>0.00</c:formatCode>
                <c:ptCount val="6"/>
                <c:pt idx="0">
                  <c:v>159.4229114870557</c:v>
                </c:pt>
                <c:pt idx="1">
                  <c:v>183.76898734458649</c:v>
                </c:pt>
                <c:pt idx="2">
                  <c:v>191.43654323183091</c:v>
                </c:pt>
                <c:pt idx="3">
                  <c:v>200.38315896774978</c:v>
                </c:pt>
                <c:pt idx="4">
                  <c:v>203.77641510329647</c:v>
                </c:pt>
                <c:pt idx="5">
                  <c:v>212.22876431620227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3148-4688-9352-A37481F1712F}"/>
            </c:ext>
          </c:extLst>
        </c:ser>
        <c:ser>
          <c:idx val="14"/>
          <c:order val="6"/>
          <c:tx>
            <c:v>Field Brake Temperature</c:v>
          </c:tx>
          <c:marker>
            <c:symbol val="none"/>
          </c:marker>
          <c:cat>
            <c:strRef>
              <c:f>'Plots II (2)'!$O$54:$O$59</c:f>
              <c:strCache>
                <c:ptCount val="6"/>
                <c:pt idx="0">
                  <c:v>1 (V1 - V2)</c:v>
                </c:pt>
                <c:pt idx="1">
                  <c:v>2 (V2 - V3)</c:v>
                </c:pt>
                <c:pt idx="2">
                  <c:v>3 (V1 - V2)</c:v>
                </c:pt>
                <c:pt idx="3">
                  <c:v>4 (V2 - V3)</c:v>
                </c:pt>
                <c:pt idx="4">
                  <c:v>5  (V1 - V2)</c:v>
                </c:pt>
                <c:pt idx="5">
                  <c:v>6 (V2 - V3)</c:v>
                </c:pt>
              </c:strCache>
            </c:strRef>
          </c:cat>
          <c:val>
            <c:numRef>
              <c:f>'Plots II (2)'!$Y$54:$Y$59</c:f>
              <c:numCache>
                <c:formatCode>General</c:formatCode>
                <c:ptCount val="6"/>
                <c:pt idx="0" formatCode="0.00">
                  <c:v>170</c:v>
                </c:pt>
                <c:pt idx="1">
                  <c:v>195</c:v>
                </c:pt>
                <c:pt idx="2">
                  <c:v>200.25</c:v>
                </c:pt>
                <c:pt idx="3">
                  <c:v>215</c:v>
                </c:pt>
                <c:pt idx="4">
                  <c:v>220.88</c:v>
                </c:pt>
                <c:pt idx="5">
                  <c:v>232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3148-4688-9352-A37481F1712F}"/>
            </c:ext>
          </c:extLst>
        </c:ser>
        <c:ser>
          <c:idx val="15"/>
          <c:order val="7"/>
          <c:tx>
            <c:v>Predicted Brake Temperature</c:v>
          </c:tx>
          <c:marker>
            <c:symbol val="none"/>
          </c:marker>
          <c:val>
            <c:numRef>
              <c:f>'Plots II (2)'!$Z$54:$Z$59</c:f>
              <c:numCache>
                <c:formatCode>0.00</c:formatCode>
                <c:ptCount val="6"/>
                <c:pt idx="0">
                  <c:v>159.4229114870557</c:v>
                </c:pt>
                <c:pt idx="1">
                  <c:v>183.76898734458649</c:v>
                </c:pt>
                <c:pt idx="2">
                  <c:v>191.43654323183091</c:v>
                </c:pt>
                <c:pt idx="3">
                  <c:v>200.38315896774978</c:v>
                </c:pt>
                <c:pt idx="4">
                  <c:v>203.77641510329647</c:v>
                </c:pt>
                <c:pt idx="5">
                  <c:v>212.22876431620227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3148-4688-9352-A37481F1712F}"/>
            </c:ext>
          </c:extLst>
        </c:ser>
        <c:ser>
          <c:idx val="4"/>
          <c:order val="8"/>
          <c:tx>
            <c:v>Field Brake Temperature</c:v>
          </c:tx>
          <c:marker>
            <c:symbol val="none"/>
          </c:marker>
          <c:cat>
            <c:strRef>
              <c:f>'Plots II (2)'!$O$54:$O$59</c:f>
              <c:strCache>
                <c:ptCount val="6"/>
                <c:pt idx="0">
                  <c:v>1 (V1 - V2)</c:v>
                </c:pt>
                <c:pt idx="1">
                  <c:v>2 (V2 - V3)</c:v>
                </c:pt>
                <c:pt idx="2">
                  <c:v>3 (V1 - V2)</c:v>
                </c:pt>
                <c:pt idx="3">
                  <c:v>4 (V2 - V3)</c:v>
                </c:pt>
                <c:pt idx="4">
                  <c:v>5  (V1 - V2)</c:v>
                </c:pt>
                <c:pt idx="5">
                  <c:v>6 (V2 - V3)</c:v>
                </c:pt>
              </c:strCache>
            </c:strRef>
          </c:cat>
          <c:val>
            <c:numRef>
              <c:f>'Plots II (2)'!$Y$54:$Y$59</c:f>
              <c:numCache>
                <c:formatCode>General</c:formatCode>
                <c:ptCount val="6"/>
                <c:pt idx="0" formatCode="0.00">
                  <c:v>170</c:v>
                </c:pt>
                <c:pt idx="1">
                  <c:v>195</c:v>
                </c:pt>
                <c:pt idx="2">
                  <c:v>200.25</c:v>
                </c:pt>
                <c:pt idx="3">
                  <c:v>215</c:v>
                </c:pt>
                <c:pt idx="4">
                  <c:v>220.88</c:v>
                </c:pt>
                <c:pt idx="5">
                  <c:v>232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8-3148-4688-9352-A37481F1712F}"/>
            </c:ext>
          </c:extLst>
        </c:ser>
        <c:ser>
          <c:idx val="5"/>
          <c:order val="9"/>
          <c:tx>
            <c:v>Predicted Brake Temperature</c:v>
          </c:tx>
          <c:marker>
            <c:symbol val="none"/>
          </c:marker>
          <c:val>
            <c:numRef>
              <c:f>'Plots II (2)'!$Z$54:$Z$59</c:f>
              <c:numCache>
                <c:formatCode>0.00</c:formatCode>
                <c:ptCount val="6"/>
                <c:pt idx="0">
                  <c:v>159.4229114870557</c:v>
                </c:pt>
                <c:pt idx="1">
                  <c:v>183.76898734458649</c:v>
                </c:pt>
                <c:pt idx="2">
                  <c:v>191.43654323183091</c:v>
                </c:pt>
                <c:pt idx="3">
                  <c:v>200.38315896774978</c:v>
                </c:pt>
                <c:pt idx="4">
                  <c:v>203.77641510329647</c:v>
                </c:pt>
                <c:pt idx="5">
                  <c:v>212.22876431620227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9-3148-4688-9352-A37481F1712F}"/>
            </c:ext>
          </c:extLst>
        </c:ser>
        <c:ser>
          <c:idx val="6"/>
          <c:order val="10"/>
          <c:tx>
            <c:v>Field Brake Temperature</c:v>
          </c:tx>
          <c:marker>
            <c:symbol val="none"/>
          </c:marker>
          <c:cat>
            <c:strRef>
              <c:f>'Plots II (2)'!$O$54:$O$59</c:f>
              <c:strCache>
                <c:ptCount val="6"/>
                <c:pt idx="0">
                  <c:v>1 (V1 - V2)</c:v>
                </c:pt>
                <c:pt idx="1">
                  <c:v>2 (V2 - V3)</c:v>
                </c:pt>
                <c:pt idx="2">
                  <c:v>3 (V1 - V2)</c:v>
                </c:pt>
                <c:pt idx="3">
                  <c:v>4 (V2 - V3)</c:v>
                </c:pt>
                <c:pt idx="4">
                  <c:v>5  (V1 - V2)</c:v>
                </c:pt>
                <c:pt idx="5">
                  <c:v>6 (V2 - V3)</c:v>
                </c:pt>
              </c:strCache>
            </c:strRef>
          </c:cat>
          <c:val>
            <c:numRef>
              <c:f>'Plots II (2)'!$Y$54:$Y$59</c:f>
              <c:numCache>
                <c:formatCode>General</c:formatCode>
                <c:ptCount val="6"/>
                <c:pt idx="0" formatCode="0.00">
                  <c:v>170</c:v>
                </c:pt>
                <c:pt idx="1">
                  <c:v>195</c:v>
                </c:pt>
                <c:pt idx="2">
                  <c:v>200.25</c:v>
                </c:pt>
                <c:pt idx="3">
                  <c:v>215</c:v>
                </c:pt>
                <c:pt idx="4">
                  <c:v>220.88</c:v>
                </c:pt>
                <c:pt idx="5">
                  <c:v>232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A-3148-4688-9352-A37481F1712F}"/>
            </c:ext>
          </c:extLst>
        </c:ser>
        <c:ser>
          <c:idx val="7"/>
          <c:order val="11"/>
          <c:tx>
            <c:v>Predicted Brake Temperature</c:v>
          </c:tx>
          <c:marker>
            <c:symbol val="none"/>
          </c:marker>
          <c:val>
            <c:numRef>
              <c:f>'Plots II (2)'!$Z$54:$Z$59</c:f>
              <c:numCache>
                <c:formatCode>0.00</c:formatCode>
                <c:ptCount val="6"/>
                <c:pt idx="0">
                  <c:v>159.4229114870557</c:v>
                </c:pt>
                <c:pt idx="1">
                  <c:v>183.76898734458649</c:v>
                </c:pt>
                <c:pt idx="2">
                  <c:v>191.43654323183091</c:v>
                </c:pt>
                <c:pt idx="3">
                  <c:v>200.38315896774978</c:v>
                </c:pt>
                <c:pt idx="4">
                  <c:v>203.77641510329647</c:v>
                </c:pt>
                <c:pt idx="5">
                  <c:v>212.22876431620227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B-3148-4688-9352-A37481F1712F}"/>
            </c:ext>
          </c:extLst>
        </c:ser>
        <c:ser>
          <c:idx val="2"/>
          <c:order val="12"/>
          <c:tx>
            <c:v>Field Brake Temperature</c:v>
          </c:tx>
          <c:marker>
            <c:symbol val="none"/>
          </c:marker>
          <c:cat>
            <c:strRef>
              <c:f>'Plots II (2)'!$O$54:$O$59</c:f>
              <c:strCache>
                <c:ptCount val="6"/>
                <c:pt idx="0">
                  <c:v>1 (V1 - V2)</c:v>
                </c:pt>
                <c:pt idx="1">
                  <c:v>2 (V2 - V3)</c:v>
                </c:pt>
                <c:pt idx="2">
                  <c:v>3 (V1 - V2)</c:v>
                </c:pt>
                <c:pt idx="3">
                  <c:v>4 (V2 - V3)</c:v>
                </c:pt>
                <c:pt idx="4">
                  <c:v>5  (V1 - V2)</c:v>
                </c:pt>
                <c:pt idx="5">
                  <c:v>6 (V2 - V3)</c:v>
                </c:pt>
              </c:strCache>
            </c:strRef>
          </c:cat>
          <c:val>
            <c:numRef>
              <c:f>'Plots II (2)'!$Y$54:$Y$59</c:f>
              <c:numCache>
                <c:formatCode>General</c:formatCode>
                <c:ptCount val="6"/>
                <c:pt idx="0" formatCode="0.00">
                  <c:v>170</c:v>
                </c:pt>
                <c:pt idx="1">
                  <c:v>195</c:v>
                </c:pt>
                <c:pt idx="2">
                  <c:v>200.25</c:v>
                </c:pt>
                <c:pt idx="3">
                  <c:v>215</c:v>
                </c:pt>
                <c:pt idx="4">
                  <c:v>220.88</c:v>
                </c:pt>
                <c:pt idx="5">
                  <c:v>232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C-3148-4688-9352-A37481F1712F}"/>
            </c:ext>
          </c:extLst>
        </c:ser>
        <c:ser>
          <c:idx val="3"/>
          <c:order val="13"/>
          <c:tx>
            <c:v>Predicted Brake Temperature</c:v>
          </c:tx>
          <c:marker>
            <c:symbol val="none"/>
          </c:marker>
          <c:val>
            <c:numRef>
              <c:f>'Plots II (2)'!$Z$54:$Z$59</c:f>
              <c:numCache>
                <c:formatCode>0.00</c:formatCode>
                <c:ptCount val="6"/>
                <c:pt idx="0">
                  <c:v>159.4229114870557</c:v>
                </c:pt>
                <c:pt idx="1">
                  <c:v>183.76898734458649</c:v>
                </c:pt>
                <c:pt idx="2">
                  <c:v>191.43654323183091</c:v>
                </c:pt>
                <c:pt idx="3">
                  <c:v>200.38315896774978</c:v>
                </c:pt>
                <c:pt idx="4">
                  <c:v>203.77641510329647</c:v>
                </c:pt>
                <c:pt idx="5">
                  <c:v>212.22876431620227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D-3148-4688-9352-A37481F1712F}"/>
            </c:ext>
          </c:extLst>
        </c:ser>
        <c:ser>
          <c:idx val="0"/>
          <c:order val="14"/>
          <c:tx>
            <c:v>Field Brake Temperature</c:v>
          </c:tx>
          <c:marker>
            <c:symbol val="none"/>
          </c:marker>
          <c:cat>
            <c:strRef>
              <c:f>'Plots II (2)'!$O$54:$O$59</c:f>
              <c:strCache>
                <c:ptCount val="6"/>
                <c:pt idx="0">
                  <c:v>1 (V1 - V2)</c:v>
                </c:pt>
                <c:pt idx="1">
                  <c:v>2 (V2 - V3)</c:v>
                </c:pt>
                <c:pt idx="2">
                  <c:v>3 (V1 - V2)</c:v>
                </c:pt>
                <c:pt idx="3">
                  <c:v>4 (V2 - V3)</c:v>
                </c:pt>
                <c:pt idx="4">
                  <c:v>5  (V1 - V2)</c:v>
                </c:pt>
                <c:pt idx="5">
                  <c:v>6 (V2 - V3)</c:v>
                </c:pt>
              </c:strCache>
            </c:strRef>
          </c:cat>
          <c:val>
            <c:numRef>
              <c:f>'Plots II (2)'!$Y$54:$Y$59</c:f>
              <c:numCache>
                <c:formatCode>General</c:formatCode>
                <c:ptCount val="6"/>
                <c:pt idx="0" formatCode="0.00">
                  <c:v>170</c:v>
                </c:pt>
                <c:pt idx="1">
                  <c:v>195</c:v>
                </c:pt>
                <c:pt idx="2">
                  <c:v>200.25</c:v>
                </c:pt>
                <c:pt idx="3">
                  <c:v>215</c:v>
                </c:pt>
                <c:pt idx="4">
                  <c:v>220.88</c:v>
                </c:pt>
                <c:pt idx="5">
                  <c:v>232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E-3148-4688-9352-A37481F1712F}"/>
            </c:ext>
          </c:extLst>
        </c:ser>
        <c:ser>
          <c:idx val="1"/>
          <c:order val="15"/>
          <c:tx>
            <c:v>Predicted Brake Temperature</c:v>
          </c:tx>
          <c:marker>
            <c:symbol val="none"/>
          </c:marker>
          <c:val>
            <c:numRef>
              <c:f>'Plots II (2)'!$Z$54:$Z$59</c:f>
              <c:numCache>
                <c:formatCode>0.00</c:formatCode>
                <c:ptCount val="6"/>
                <c:pt idx="0">
                  <c:v>159.4229114870557</c:v>
                </c:pt>
                <c:pt idx="1">
                  <c:v>183.76898734458649</c:v>
                </c:pt>
                <c:pt idx="2">
                  <c:v>191.43654323183091</c:v>
                </c:pt>
                <c:pt idx="3">
                  <c:v>200.38315896774978</c:v>
                </c:pt>
                <c:pt idx="4">
                  <c:v>203.77641510329647</c:v>
                </c:pt>
                <c:pt idx="5">
                  <c:v>212.22876431620227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F-3148-4688-9352-A37481F1712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84931984"/>
        <c:axId val="84931568"/>
      </c:lineChart>
      <c:catAx>
        <c:axId val="8493198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vert="horz"/>
              <a:lstStyle/>
              <a:p>
                <a:pPr>
                  <a:defRPr/>
                </a:pPr>
                <a:r>
                  <a:rPr lang="en-US"/>
                  <a:t>Section</a:t>
                </a:r>
              </a:p>
            </c:rich>
          </c:tx>
          <c:layout>
            <c:manualLayout>
              <c:xMode val="edge"/>
              <c:yMode val="edge"/>
              <c:x val="0.45654986923694418"/>
              <c:y val="0.92542430414120846"/>
            </c:manualLayout>
          </c:layout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vert="horz"/>
          <a:lstStyle/>
          <a:p>
            <a:pPr>
              <a:defRPr/>
            </a:pPr>
            <a:endParaRPr lang="en-US"/>
          </a:p>
        </c:txPr>
        <c:crossAx val="84931568"/>
        <c:crosses val="autoZero"/>
        <c:auto val="0"/>
        <c:lblAlgn val="ctr"/>
        <c:lblOffset val="100"/>
        <c:tickMarkSkip val="1"/>
        <c:noMultiLvlLbl val="0"/>
      </c:catAx>
      <c:valAx>
        <c:axId val="849315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Temperarure (˚F)</a:t>
                </a:r>
              </a:p>
            </c:rich>
          </c:tx>
          <c:layout>
            <c:manualLayout>
              <c:xMode val="edge"/>
              <c:yMode val="edge"/>
              <c:x val="2.2543763226177925E-2"/>
              <c:y val="0.35730589408807967"/>
            </c:manualLayout>
          </c:layout>
          <c:overlay val="0"/>
          <c:spPr>
            <a:noFill/>
            <a:ln>
              <a:noFill/>
            </a:ln>
            <a:effectLst/>
          </c:spPr>
        </c:title>
        <c:numFmt formatCode="0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vert="horz"/>
          <a:lstStyle/>
          <a:p>
            <a:pPr>
              <a:defRPr/>
            </a:pPr>
            <a:endParaRPr lang="en-US"/>
          </a:p>
        </c:txPr>
        <c:crossAx val="84931984"/>
        <c:crosses val="autoZero"/>
        <c:crossBetween val="midCat"/>
      </c:valAx>
    </c:plotArea>
    <c:legend>
      <c:legendPos val="r"/>
      <c:legendEntry>
        <c:idx val="0"/>
        <c:delete val="1"/>
      </c:legendEntry>
      <c:legendEntry>
        <c:idx val="1"/>
        <c:delete val="1"/>
      </c:legendEntry>
      <c:legendEntry>
        <c:idx val="2"/>
        <c:delete val="1"/>
      </c:legendEntry>
      <c:legendEntry>
        <c:idx val="3"/>
        <c:delete val="1"/>
      </c:legendEntry>
      <c:legendEntry>
        <c:idx val="4"/>
        <c:delete val="1"/>
      </c:legendEntry>
      <c:legendEntry>
        <c:idx val="5"/>
        <c:delete val="1"/>
      </c:legendEntry>
      <c:legendEntry>
        <c:idx val="6"/>
        <c:delete val="1"/>
      </c:legendEntry>
      <c:legendEntry>
        <c:idx val="7"/>
        <c:delete val="1"/>
      </c:legendEntry>
      <c:legendEntry>
        <c:idx val="8"/>
        <c:delete val="1"/>
      </c:legendEntry>
      <c:legendEntry>
        <c:idx val="9"/>
        <c:delete val="1"/>
      </c:legendEntry>
      <c:legendEntry>
        <c:idx val="10"/>
        <c:delete val="1"/>
      </c:legendEntry>
      <c:legendEntry>
        <c:idx val="11"/>
        <c:delete val="1"/>
      </c:legendEntry>
      <c:legendEntry>
        <c:idx val="12"/>
        <c:delete val="1"/>
      </c:legendEntry>
      <c:legendEntry>
        <c:idx val="13"/>
        <c:delete val="1"/>
      </c:legendEntry>
      <c:layout>
        <c:manualLayout>
          <c:xMode val="edge"/>
          <c:yMode val="edge"/>
          <c:x val="0.62729159497736298"/>
          <c:y val="0.40888750877971242"/>
          <c:w val="0.27330823364303108"/>
          <c:h val="0.1356477764223134"/>
        </c:manualLayout>
      </c:layout>
      <c:overlay val="0"/>
    </c:legend>
    <c:plotVisOnly val="1"/>
    <c:dispBlanksAs val="gap"/>
    <c:showDLblsOverMax val="0"/>
  </c:chart>
  <c:spPr>
    <a:ln>
      <a:solidFill>
        <a:srgbClr val="E7E6E6">
          <a:lumMod val="90000"/>
        </a:srgbClr>
      </a:solidFill>
    </a:ln>
  </c:spPr>
  <c:txPr>
    <a:bodyPr/>
    <a:lstStyle/>
    <a:p>
      <a:pPr>
        <a:defRPr sz="1400">
          <a:solidFill>
            <a:sysClr val="windowText" lastClr="000000"/>
          </a:solidFill>
          <a:latin typeface="Calibri" panose="020F0502020204030204" pitchFamily="34" charset="0"/>
          <a:cs typeface="Calibri" panose="020F0502020204030204" pitchFamily="34" charset="0"/>
        </a:defRPr>
      </a:pPr>
      <a:endParaRPr lang="en-US"/>
    </a:p>
  </c:txPr>
  <c:externalData r:id="rId2">
    <c:autoUpdate val="0"/>
  </c:externalData>
  <c:userShapes r:id="rId3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0.15057</cdr:x>
      <cdr:y>0.20328</cdr:y>
    </cdr:from>
    <cdr:to>
      <cdr:x>0.87027</cdr:x>
      <cdr:y>0.75884</cdr:y>
    </cdr:to>
    <cdr:cxnSp macro="">
      <cdr:nvCxnSpPr>
        <cdr:cNvPr id="3" name="Straight Connector 2">
          <a:extLst xmlns:a="http://schemas.openxmlformats.org/drawingml/2006/main">
            <a:ext uri="{FF2B5EF4-FFF2-40B4-BE49-F238E27FC236}">
              <a16:creationId xmlns:a16="http://schemas.microsoft.com/office/drawing/2014/main" id="{D554D542-ADCA-4FF1-A9D0-9C715F1C9A91}"/>
            </a:ext>
          </a:extLst>
        </cdr:cNvPr>
        <cdr:cNvCxnSpPr/>
      </cdr:nvCxnSpPr>
      <cdr:spPr>
        <a:xfrm xmlns:a="http://schemas.openxmlformats.org/drawingml/2006/main" flipH="1">
          <a:off x="688398" y="557645"/>
          <a:ext cx="3290455" cy="1524000"/>
        </a:xfrm>
        <a:prstGeom xmlns:a="http://schemas.openxmlformats.org/drawingml/2006/main" prst="line">
          <a:avLst/>
        </a:prstGeom>
      </cdr:spPr>
      <cdr:style>
        <a:lnRef xmlns:a="http://schemas.openxmlformats.org/drawingml/2006/main" idx="3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2">
          <a:schemeClr val="accent1"/>
        </a:effectRef>
        <a:fontRef xmlns:a="http://schemas.openxmlformats.org/drawingml/2006/main" idx="minor">
          <a:schemeClr val="tx1"/>
        </a:fontRef>
      </cdr:style>
    </cdr:cxn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0.15152</cdr:x>
      <cdr:y>0.22096</cdr:y>
    </cdr:from>
    <cdr:to>
      <cdr:x>0.80303</cdr:x>
      <cdr:y>0.77967</cdr:y>
    </cdr:to>
    <cdr:cxnSp macro="">
      <cdr:nvCxnSpPr>
        <cdr:cNvPr id="4" name="Straight Connector 3">
          <a:extLst xmlns:a="http://schemas.openxmlformats.org/drawingml/2006/main">
            <a:ext uri="{FF2B5EF4-FFF2-40B4-BE49-F238E27FC236}">
              <a16:creationId xmlns:a16="http://schemas.microsoft.com/office/drawing/2014/main" id="{D3F050D1-7B8A-4AE9-A8A1-A7EE936E2D18}"/>
            </a:ext>
          </a:extLst>
        </cdr:cNvPr>
        <cdr:cNvCxnSpPr/>
      </cdr:nvCxnSpPr>
      <cdr:spPr>
        <a:xfrm xmlns:a="http://schemas.openxmlformats.org/drawingml/2006/main" flipH="1">
          <a:off x="692727" y="606136"/>
          <a:ext cx="2978728" cy="1532659"/>
        </a:xfrm>
        <a:prstGeom xmlns:a="http://schemas.openxmlformats.org/drawingml/2006/main" prst="line">
          <a:avLst/>
        </a:prstGeom>
      </cdr:spPr>
      <cdr:style>
        <a:lnRef xmlns:a="http://schemas.openxmlformats.org/drawingml/2006/main" idx="3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2">
          <a:schemeClr val="accent1"/>
        </a:effectRef>
        <a:fontRef xmlns:a="http://schemas.openxmlformats.org/drawingml/2006/main" idx="minor">
          <a:schemeClr val="tx1"/>
        </a:fontRef>
      </cdr:style>
    </cdr:cxnSp>
  </cdr:relSizeAnchor>
</c:userShapes>
</file>

<file path=ppt/drawings/drawing3.xml><?xml version="1.0" encoding="utf-8"?>
<c:userShapes xmlns:c="http://schemas.openxmlformats.org/drawingml/2006/chart">
  <cdr:relSizeAnchor xmlns:cdr="http://schemas.openxmlformats.org/drawingml/2006/chartDrawing">
    <cdr:from>
      <cdr:x>0.28529</cdr:x>
      <cdr:y>0.92144</cdr:y>
    </cdr:from>
    <cdr:to>
      <cdr:x>0.38138</cdr:x>
      <cdr:y>0.98938</cdr:y>
    </cdr:to>
    <cdr:sp macro="" textlink="">
      <cdr:nvSpPr>
        <cdr:cNvPr id="700" name="TextBox 699">
          <a:extLst xmlns:a="http://schemas.openxmlformats.org/drawingml/2006/main">
            <a:ext uri="{FF2B5EF4-FFF2-40B4-BE49-F238E27FC236}">
              <a16:creationId xmlns:a16="http://schemas.microsoft.com/office/drawing/2014/main" id="{C296E7B1-E5DC-41F3-8549-B58CFBEED4E3}"/>
            </a:ext>
          </a:extLst>
        </cdr:cNvPr>
        <cdr:cNvSpPr txBox="1"/>
      </cdr:nvSpPr>
      <cdr:spPr>
        <a:xfrm xmlns:a="http://schemas.openxmlformats.org/drawingml/2006/main">
          <a:off x="1447800" y="3307080"/>
          <a:ext cx="487680" cy="24384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endParaRPr lang="en-US" sz="1100"/>
        </a:p>
      </cdr:txBody>
    </cdr:sp>
  </cdr:relSizeAnchor>
  <cdr:relSizeAnchor xmlns:cdr="http://schemas.openxmlformats.org/drawingml/2006/chartDrawing">
    <cdr:from>
      <cdr:x>0.28529</cdr:x>
      <cdr:y>0.92144</cdr:y>
    </cdr:from>
    <cdr:to>
      <cdr:x>0.38138</cdr:x>
      <cdr:y>0.98938</cdr:y>
    </cdr:to>
    <cdr:sp macro="" textlink="">
      <cdr:nvSpPr>
        <cdr:cNvPr id="2" name="TextBox 699">
          <a:extLst xmlns:a="http://schemas.openxmlformats.org/drawingml/2006/main">
            <a:ext uri="{FF2B5EF4-FFF2-40B4-BE49-F238E27FC236}">
              <a16:creationId xmlns:a16="http://schemas.microsoft.com/office/drawing/2014/main" id="{C296E7B1-E5DC-41F3-8549-B58CFBEED4E3}"/>
            </a:ext>
          </a:extLst>
        </cdr:cNvPr>
        <cdr:cNvSpPr txBox="1"/>
      </cdr:nvSpPr>
      <cdr:spPr>
        <a:xfrm xmlns:a="http://schemas.openxmlformats.org/drawingml/2006/main">
          <a:off x="1447800" y="3307080"/>
          <a:ext cx="487680" cy="24384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endParaRPr lang="en-US" sz="1100"/>
        </a:p>
      </cdr:txBody>
    </cdr:sp>
  </cdr:relSizeAnchor>
  <cdr:relSizeAnchor xmlns:cdr="http://schemas.openxmlformats.org/drawingml/2006/chartDrawing">
    <cdr:from>
      <cdr:x>0.28529</cdr:x>
      <cdr:y>0.92144</cdr:y>
    </cdr:from>
    <cdr:to>
      <cdr:x>0.38138</cdr:x>
      <cdr:y>0.98938</cdr:y>
    </cdr:to>
    <cdr:sp macro="" textlink="">
      <cdr:nvSpPr>
        <cdr:cNvPr id="3" name="TextBox 699">
          <a:extLst xmlns:a="http://schemas.openxmlformats.org/drawingml/2006/main">
            <a:ext uri="{FF2B5EF4-FFF2-40B4-BE49-F238E27FC236}">
              <a16:creationId xmlns:a16="http://schemas.microsoft.com/office/drawing/2014/main" id="{C296E7B1-E5DC-41F3-8549-B58CFBEED4E3}"/>
            </a:ext>
          </a:extLst>
        </cdr:cNvPr>
        <cdr:cNvSpPr txBox="1"/>
      </cdr:nvSpPr>
      <cdr:spPr>
        <a:xfrm xmlns:a="http://schemas.openxmlformats.org/drawingml/2006/main">
          <a:off x="1447800" y="3307080"/>
          <a:ext cx="487680" cy="24384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endParaRPr lang="en-US" sz="1100"/>
        </a:p>
      </cdr:txBody>
    </cdr:sp>
  </cdr:relSizeAnchor>
  <cdr:relSizeAnchor xmlns:cdr="http://schemas.openxmlformats.org/drawingml/2006/chartDrawing">
    <cdr:from>
      <cdr:x>0.28529</cdr:x>
      <cdr:y>0.92144</cdr:y>
    </cdr:from>
    <cdr:to>
      <cdr:x>0.38138</cdr:x>
      <cdr:y>0.98938</cdr:y>
    </cdr:to>
    <cdr:sp macro="" textlink="">
      <cdr:nvSpPr>
        <cdr:cNvPr id="4" name="TextBox 699">
          <a:extLst xmlns:a="http://schemas.openxmlformats.org/drawingml/2006/main">
            <a:ext uri="{FF2B5EF4-FFF2-40B4-BE49-F238E27FC236}">
              <a16:creationId xmlns:a16="http://schemas.microsoft.com/office/drawing/2014/main" id="{C296E7B1-E5DC-41F3-8549-B58CFBEED4E3}"/>
            </a:ext>
          </a:extLst>
        </cdr:cNvPr>
        <cdr:cNvSpPr txBox="1"/>
      </cdr:nvSpPr>
      <cdr:spPr>
        <a:xfrm xmlns:a="http://schemas.openxmlformats.org/drawingml/2006/main">
          <a:off x="1447800" y="3307080"/>
          <a:ext cx="487680" cy="24384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endParaRPr lang="en-US" sz="1100"/>
        </a:p>
      </cdr:txBody>
    </cdr:sp>
  </cdr:relSizeAnchor>
  <cdr:relSizeAnchor xmlns:cdr="http://schemas.openxmlformats.org/drawingml/2006/chartDrawing">
    <cdr:from>
      <cdr:x>0.28529</cdr:x>
      <cdr:y>0.92144</cdr:y>
    </cdr:from>
    <cdr:to>
      <cdr:x>0.38138</cdr:x>
      <cdr:y>0.98938</cdr:y>
    </cdr:to>
    <cdr:sp macro="" textlink="">
      <cdr:nvSpPr>
        <cdr:cNvPr id="5" name="TextBox 699">
          <a:extLst xmlns:a="http://schemas.openxmlformats.org/drawingml/2006/main">
            <a:ext uri="{FF2B5EF4-FFF2-40B4-BE49-F238E27FC236}">
              <a16:creationId xmlns:a16="http://schemas.microsoft.com/office/drawing/2014/main" id="{C296E7B1-E5DC-41F3-8549-B58CFBEED4E3}"/>
            </a:ext>
          </a:extLst>
        </cdr:cNvPr>
        <cdr:cNvSpPr txBox="1"/>
      </cdr:nvSpPr>
      <cdr:spPr>
        <a:xfrm xmlns:a="http://schemas.openxmlformats.org/drawingml/2006/main">
          <a:off x="1447800" y="3307080"/>
          <a:ext cx="487680" cy="24384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endParaRPr lang="en-US" sz="1100"/>
        </a:p>
      </cdr:txBody>
    </cdr:sp>
  </cdr:relSizeAnchor>
  <cdr:relSizeAnchor xmlns:cdr="http://schemas.openxmlformats.org/drawingml/2006/chartDrawing">
    <cdr:from>
      <cdr:x>0.28529</cdr:x>
      <cdr:y>0.92144</cdr:y>
    </cdr:from>
    <cdr:to>
      <cdr:x>0.38138</cdr:x>
      <cdr:y>0.98938</cdr:y>
    </cdr:to>
    <cdr:sp macro="" textlink="">
      <cdr:nvSpPr>
        <cdr:cNvPr id="6" name="TextBox 699">
          <a:extLst xmlns:a="http://schemas.openxmlformats.org/drawingml/2006/main">
            <a:ext uri="{FF2B5EF4-FFF2-40B4-BE49-F238E27FC236}">
              <a16:creationId xmlns:a16="http://schemas.microsoft.com/office/drawing/2014/main" id="{C296E7B1-E5DC-41F3-8549-B58CFBEED4E3}"/>
            </a:ext>
          </a:extLst>
        </cdr:cNvPr>
        <cdr:cNvSpPr txBox="1"/>
      </cdr:nvSpPr>
      <cdr:spPr>
        <a:xfrm xmlns:a="http://schemas.openxmlformats.org/drawingml/2006/main">
          <a:off x="1447800" y="3307080"/>
          <a:ext cx="487680" cy="24384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endParaRPr lang="en-US" sz="1100"/>
        </a:p>
      </cdr:txBody>
    </cdr:sp>
  </cdr:relSizeAnchor>
  <cdr:relSizeAnchor xmlns:cdr="http://schemas.openxmlformats.org/drawingml/2006/chartDrawing">
    <cdr:from>
      <cdr:x>0.28529</cdr:x>
      <cdr:y>0.92144</cdr:y>
    </cdr:from>
    <cdr:to>
      <cdr:x>0.38138</cdr:x>
      <cdr:y>0.98938</cdr:y>
    </cdr:to>
    <cdr:sp macro="" textlink="">
      <cdr:nvSpPr>
        <cdr:cNvPr id="7" name="TextBox 699">
          <a:extLst xmlns:a="http://schemas.openxmlformats.org/drawingml/2006/main">
            <a:ext uri="{FF2B5EF4-FFF2-40B4-BE49-F238E27FC236}">
              <a16:creationId xmlns:a16="http://schemas.microsoft.com/office/drawing/2014/main" id="{C296E7B1-E5DC-41F3-8549-B58CFBEED4E3}"/>
            </a:ext>
          </a:extLst>
        </cdr:cNvPr>
        <cdr:cNvSpPr txBox="1"/>
      </cdr:nvSpPr>
      <cdr:spPr>
        <a:xfrm xmlns:a="http://schemas.openxmlformats.org/drawingml/2006/main">
          <a:off x="1447800" y="3307080"/>
          <a:ext cx="487680" cy="24384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endParaRPr lang="en-US" sz="1100"/>
        </a:p>
      </cdr:txBody>
    </cdr:sp>
  </cdr:relSizeAnchor>
  <cdr:relSizeAnchor xmlns:cdr="http://schemas.openxmlformats.org/drawingml/2006/chartDrawing">
    <cdr:from>
      <cdr:x>0.28529</cdr:x>
      <cdr:y>0.92144</cdr:y>
    </cdr:from>
    <cdr:to>
      <cdr:x>0.38138</cdr:x>
      <cdr:y>0.98938</cdr:y>
    </cdr:to>
    <cdr:sp macro="" textlink="">
      <cdr:nvSpPr>
        <cdr:cNvPr id="8" name="TextBox 699">
          <a:extLst xmlns:a="http://schemas.openxmlformats.org/drawingml/2006/main">
            <a:ext uri="{FF2B5EF4-FFF2-40B4-BE49-F238E27FC236}">
              <a16:creationId xmlns:a16="http://schemas.microsoft.com/office/drawing/2014/main" id="{C296E7B1-E5DC-41F3-8549-B58CFBEED4E3}"/>
            </a:ext>
          </a:extLst>
        </cdr:cNvPr>
        <cdr:cNvSpPr txBox="1"/>
      </cdr:nvSpPr>
      <cdr:spPr>
        <a:xfrm xmlns:a="http://schemas.openxmlformats.org/drawingml/2006/main">
          <a:off x="1447800" y="3307080"/>
          <a:ext cx="487680" cy="24384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endParaRPr lang="en-US" sz="1100"/>
        </a:p>
      </cdr:txBody>
    </cdr: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037840" cy="464820"/>
          </a:xfrm>
          <a:prstGeom prst="rect">
            <a:avLst/>
          </a:prstGeom>
        </p:spPr>
        <p:txBody>
          <a:bodyPr vert="horz" lIns="93161" tIns="46581" rIns="93161" bIns="46581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9" y="0"/>
            <a:ext cx="3037840" cy="464820"/>
          </a:xfrm>
          <a:prstGeom prst="rect">
            <a:avLst/>
          </a:prstGeom>
        </p:spPr>
        <p:txBody>
          <a:bodyPr vert="horz" lIns="93161" tIns="46581" rIns="93161" bIns="46581" rtlCol="0"/>
          <a:lstStyle>
            <a:lvl1pPr algn="r">
              <a:defRPr sz="1200"/>
            </a:lvl1pPr>
          </a:lstStyle>
          <a:p>
            <a:fld id="{7C272568-A85B-4146-ADC4-3B7D0454F01C}" type="datetimeFigureOut">
              <a:rPr lang="en-US" smtClean="0"/>
              <a:pPr/>
              <a:t>11/16/2021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8829966"/>
            <a:ext cx="3037840" cy="464820"/>
          </a:xfrm>
          <a:prstGeom prst="rect">
            <a:avLst/>
          </a:prstGeom>
        </p:spPr>
        <p:txBody>
          <a:bodyPr vert="horz" lIns="93161" tIns="46581" rIns="93161" bIns="46581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9" y="8829966"/>
            <a:ext cx="3037840" cy="464820"/>
          </a:xfrm>
          <a:prstGeom prst="rect">
            <a:avLst/>
          </a:prstGeom>
        </p:spPr>
        <p:txBody>
          <a:bodyPr vert="horz" lIns="93161" tIns="46581" rIns="93161" bIns="46581" rtlCol="0" anchor="b"/>
          <a:lstStyle>
            <a:lvl1pPr algn="r">
              <a:defRPr sz="1200"/>
            </a:lvl1pPr>
          </a:lstStyle>
          <a:p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89814851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037840" cy="464820"/>
          </a:xfrm>
          <a:prstGeom prst="rect">
            <a:avLst/>
          </a:prstGeom>
        </p:spPr>
        <p:txBody>
          <a:bodyPr vert="horz" lIns="93161" tIns="46581" rIns="93161" bIns="46581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9" y="0"/>
            <a:ext cx="3037840" cy="464820"/>
          </a:xfrm>
          <a:prstGeom prst="rect">
            <a:avLst/>
          </a:prstGeom>
        </p:spPr>
        <p:txBody>
          <a:bodyPr vert="horz" lIns="93161" tIns="46581" rIns="93161" bIns="46581" rtlCol="0"/>
          <a:lstStyle>
            <a:lvl1pPr algn="r">
              <a:defRPr sz="1200"/>
            </a:lvl1pPr>
          </a:lstStyle>
          <a:p>
            <a:fld id="{5D63CCD3-8D03-4BAD-9658-A91A2C5968B5}" type="datetimeFigureOut">
              <a:rPr lang="en-US" smtClean="0"/>
              <a:pPr/>
              <a:t>11/16/2021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61" tIns="46581" rIns="93161" bIns="46581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61" tIns="46581" rIns="93161" bIns="4658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8829966"/>
            <a:ext cx="3037840" cy="464820"/>
          </a:xfrm>
          <a:prstGeom prst="rect">
            <a:avLst/>
          </a:prstGeom>
        </p:spPr>
        <p:txBody>
          <a:bodyPr vert="horz" lIns="93161" tIns="46581" rIns="93161" bIns="46581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9" y="8829966"/>
            <a:ext cx="3037840" cy="464820"/>
          </a:xfrm>
          <a:prstGeom prst="rect">
            <a:avLst/>
          </a:prstGeom>
        </p:spPr>
        <p:txBody>
          <a:bodyPr vert="horz" lIns="93161" tIns="46581" rIns="93161" bIns="46581" rtlCol="0" anchor="b"/>
          <a:lstStyle>
            <a:lvl1pPr algn="r">
              <a:defRPr sz="1200"/>
            </a:lvl1pPr>
          </a:lstStyle>
          <a:p>
            <a:fld id="{82DC6D83-6528-4BD4-850D-46B00255B8C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60422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DC6D83-6528-4BD4-850D-46B00255B8CE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4497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DC6D83-6528-4BD4-850D-46B00255B8CE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40336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DC6D83-6528-4BD4-850D-46B00255B8CE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15555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32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A75EE-83C2-4878-83B6-7A667BC6E1DB}" type="datetime1">
              <a:rPr lang="en-US" smtClean="0"/>
              <a:t>11/16/2021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31C21-3AAC-4C5D-AFD9-8B8851B5B2E0}" type="datetime1">
              <a:rPr lang="en-US" smtClean="0"/>
              <a:t>11/16/2021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15905-1405-7E46-AD44-15062244B82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5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5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071B0-21A6-401E-820C-A451BD1B971F}" type="datetime1">
              <a:rPr lang="en-US" smtClean="0"/>
              <a:t>11/16/2021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15905-1405-7E46-AD44-15062244B82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F9A202-C6B4-4B7B-AA9D-B40A01080CD6}" type="datetime1">
              <a:rPr lang="en-US" smtClean="0"/>
              <a:t>11/16/2021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F3E9B-2E4C-452F-80CB-4E5ACCA347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4027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53FC5-0022-423F-8778-80DA56F54512}" type="datetime1">
              <a:rPr lang="en-US" smtClean="0"/>
              <a:t>11/16/2021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F3E9B-2E4C-452F-80CB-4E5ACCA347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7192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5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70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FCB9DE-58C0-48E4-89A7-6FE9F229B92D}" type="datetime1">
              <a:rPr lang="en-US" smtClean="0"/>
              <a:t>11/16/2021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F3E9B-2E4C-452F-80CB-4E5ACCA347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0628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5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825625"/>
            <a:ext cx="515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8B2FC-48CD-4F64-8A34-0AEDAA30841A}" type="datetime1">
              <a:rPr lang="en-US" smtClean="0"/>
              <a:t>11/16/2021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F3E9B-2E4C-452F-80CB-4E5ACCA347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0618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365129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319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0319" y="2505075"/>
            <a:ext cx="5158316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F4C14-1F71-4D85-9579-92E4B8ABD1D2}" type="datetime1">
              <a:rPr lang="en-US" smtClean="0"/>
              <a:t>11/16/2021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F3E9B-2E4C-452F-80CB-4E5ACCA347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0154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3B910-B904-45A8-82CE-E0926F215D52}" type="datetime1">
              <a:rPr lang="en-US" smtClean="0"/>
              <a:t>11/16/2021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F3E9B-2E4C-452F-80CB-4E5ACCA347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0035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A0A78-B8E4-4428-9733-8AB474DB9C02}" type="datetime1">
              <a:rPr lang="en-US" smtClean="0"/>
              <a:t>11/16/2021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F3E9B-2E4C-452F-80CB-4E5ACCA347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02991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22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717" y="987432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22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A8DC7B-F973-41C6-B5D5-0D94B0097170}" type="datetime1">
              <a:rPr lang="en-US" smtClean="0"/>
              <a:t>11/16/2021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F3E9B-2E4C-452F-80CB-4E5ACCA347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9314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C120B-6AA8-46A0-8F66-476EB19F5FD7}" type="datetime1">
              <a:rPr lang="en-US" smtClean="0"/>
              <a:t>11/16/2021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15905-1405-7E46-AD44-15062244B82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519288" y="-148696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22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717" y="987432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22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422B3-393F-4BF6-A0F9-0DAAFF361CEC}" type="datetime1">
              <a:rPr lang="en-US" smtClean="0"/>
              <a:t>11/16/2021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F3E9B-2E4C-452F-80CB-4E5ACCA347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24221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F3256-F011-4E87-BE3B-B2A13C01A463}" type="datetime1">
              <a:rPr lang="en-US" smtClean="0"/>
              <a:t>11/16/2021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F3E9B-2E4C-452F-80CB-4E5ACCA347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41733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2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3" y="365125"/>
            <a:ext cx="76835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D4AA5-EB0A-4A14-901D-A92B2856959F}" type="datetime1">
              <a:rPr lang="en-US" smtClean="0"/>
              <a:t>11/16/2021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F3E9B-2E4C-452F-80CB-4E5ACCA347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5246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7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D75E5-1E86-4BFF-A445-B8C9FE128DCA}" type="datetime1">
              <a:rPr lang="en-US" smtClean="0"/>
              <a:t>11/16/2021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15905-1405-7E46-AD44-15062244B82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97603"/>
            <a:ext cx="10972800" cy="11430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22148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22148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9D128-1254-48F5-8C79-0ECDEA81110D}" type="datetime1">
              <a:rPr lang="en-US" smtClean="0"/>
              <a:t>11/16/2021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15905-1405-7E46-AD44-15062244B82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6"/>
            <a:ext cx="5386917" cy="362648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2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2" y="2174876"/>
            <a:ext cx="5389033" cy="362648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6C040B-E83A-492F-935B-DBC7E7BE348C}" type="datetime1">
              <a:rPr lang="en-US" smtClean="0"/>
              <a:t>11/16/2021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15905-1405-7E46-AD44-15062244B82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667656-4BDC-487C-8416-C7D4A7517F08}" type="datetime1">
              <a:rPr lang="en-US" smtClean="0"/>
              <a:t>11/16/2021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15905-1405-7E46-AD44-15062244B82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BFFAD-9FAB-49BC-BE24-A52C61D37DA9}" type="datetime1">
              <a:rPr lang="en-US" smtClean="0"/>
              <a:t>11/16/2021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15905-1405-7E46-AD44-15062244B82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7"/>
            <a:ext cx="6815667" cy="549783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1"/>
            <a:ext cx="4011084" cy="433578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641F0F-334D-40C6-9872-CC8275D6A80E}" type="datetime1">
              <a:rPr lang="en-US" smtClean="0"/>
              <a:t>11/16/2021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15905-1405-7E46-AD44-15062244B82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60674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10921-166A-40D9-BBB7-B7DB4466EB65}" type="datetime1">
              <a:rPr lang="en-US" smtClean="0"/>
              <a:t>11/16/2021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15905-1405-7E46-AD44-15062244B82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pct10">
          <a:fgClr>
            <a:schemeClr val="bg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241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7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C2664F-9A5C-4D4F-B96D-4A0A41619945}" type="datetime1">
              <a:rPr lang="en-US" smtClean="0"/>
              <a:t>11/16/2021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7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7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015905-1405-7E46-AD44-15062244B82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 descr="PP_barandmedallion_cmp.psd"/>
          <p:cNvPicPr>
            <a:picLocks noChangeAspect="1"/>
          </p:cNvPicPr>
          <p:nvPr/>
        </p:nvPicPr>
        <p:blipFill rotWithShape="1">
          <a:blip r:embed="rId13"/>
          <a:srcRect t="10453" b="11207"/>
          <a:stretch/>
        </p:blipFill>
        <p:spPr>
          <a:xfrm>
            <a:off x="0" y="5702300"/>
            <a:ext cx="12208933" cy="11557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914400"/>
          </a:xfrm>
          <a:prstGeom prst="rect">
            <a:avLst/>
          </a:prstGeom>
        </p:spPr>
      </p:pic>
      <p:sp>
        <p:nvSpPr>
          <p:cNvPr id="9" name="Slide Number Placeholder 5"/>
          <p:cNvSpPr txBox="1">
            <a:spLocks/>
          </p:cNvSpPr>
          <p:nvPr userDrawn="1"/>
        </p:nvSpPr>
        <p:spPr>
          <a:xfrm>
            <a:off x="11729576" y="6538919"/>
            <a:ext cx="28448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4015905-1405-7E46-AD44-15062244B82F}" type="slidenum">
              <a:rPr lang="en-US" sz="1200" b="0" smtClean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pPr/>
              <a:t>‹#›</a:t>
            </a:fld>
            <a:endParaRPr lang="en-US" sz="1800" b="0" dirty="0">
              <a:solidFill>
                <a:schemeClr val="tx1">
                  <a:lumMod val="95000"/>
                  <a:lumOff val="5000"/>
                </a:schemeClr>
              </a:solidFill>
              <a:latin typeface="+mj-lt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pattFill prst="pct10">
          <a:fgClr>
            <a:schemeClr val="bg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B5B465-D4E4-46D3-AAE1-25775CBE2F76}" type="datetime1">
              <a:rPr lang="en-US" smtClean="0"/>
              <a:t>11/16/2021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7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6F3E9B-2E4C-452F-80CB-4E5ACCA347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2030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 noChangeArrowheads="1"/>
          </p:cNvSpPr>
          <p:nvPr>
            <p:ph type="ctrTitle"/>
          </p:nvPr>
        </p:nvSpPr>
        <p:spPr bwMode="auto">
          <a:xfrm>
            <a:off x="503815" y="896393"/>
            <a:ext cx="11184369" cy="11772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spAutoFit/>
          </a:bodyPr>
          <a:lstStyle/>
          <a:p>
            <a:pPr defTabSz="685800" eaLnBrk="0" fontAlgn="base" hangingPunct="0">
              <a:spcAft>
                <a:spcPct val="0"/>
              </a:spcAft>
            </a:pPr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GSRS Phase II: Automating the Implementation of the </a:t>
            </a:r>
            <a:b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Updated GSRS And Validation Tests for Truck Drum Brakes</a:t>
            </a:r>
            <a:endParaRPr lang="en-US" alt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6" descr="T1_bottom_brand_ba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7" r="3795" b="24118"/>
          <a:stretch>
            <a:fillRect/>
          </a:stretch>
        </p:blipFill>
        <p:spPr bwMode="auto">
          <a:xfrm>
            <a:off x="0" y="5568502"/>
            <a:ext cx="12192000" cy="1289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713732" y="2500096"/>
            <a:ext cx="6096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b="1" dirty="0"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Project Investigators</a:t>
            </a:r>
          </a:p>
          <a:p>
            <a:r>
              <a:rPr lang="en-US" sz="2400" dirty="0"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Vincent Ampadu</a:t>
            </a:r>
          </a:p>
          <a:p>
            <a:r>
              <a:rPr lang="en-US" sz="2400" dirty="0"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Muhammad Tahmidul Haq, Ph.D., P.E.</a:t>
            </a:r>
          </a:p>
          <a:p>
            <a:r>
              <a:rPr lang="en-US" sz="2400" dirty="0"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Khaled Ksaibati, Ph.D., P.E.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9AED6EF-F97A-4909-84C3-D12259C10C5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09800" y="2146438"/>
            <a:ext cx="3543596" cy="3669119"/>
          </a:xfrm>
          <a:prstGeom prst="rect">
            <a:avLst/>
          </a:prstGeom>
        </p:spPr>
      </p:pic>
      <p:pic>
        <p:nvPicPr>
          <p:cNvPr id="18" name="Picture 17" descr="Image result for wyoming technology transfer center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527" y="4410484"/>
            <a:ext cx="2051449" cy="8774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1342" y="4521414"/>
            <a:ext cx="2782566" cy="642734"/>
          </a:xfrm>
          <a:prstGeom prst="rect">
            <a:avLst/>
          </a:prstGeom>
        </p:spPr>
      </p:pic>
      <p:pic>
        <p:nvPicPr>
          <p:cNvPr id="20" name="Picture 19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48" t="-798" r="46721" b="-798"/>
          <a:stretch>
            <a:fillRect/>
          </a:stretch>
        </p:blipFill>
        <p:spPr bwMode="auto">
          <a:xfrm>
            <a:off x="6282387" y="4393219"/>
            <a:ext cx="1153261" cy="807132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TextBox 20"/>
          <p:cNvSpPr txBox="1"/>
          <p:nvPr/>
        </p:nvSpPr>
        <p:spPr>
          <a:xfrm>
            <a:off x="3064581" y="5301466"/>
            <a:ext cx="29360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November, 2021</a:t>
            </a:r>
          </a:p>
        </p:txBody>
      </p:sp>
    </p:spTree>
    <p:extLst>
      <p:ext uri="{BB962C8B-B14F-4D97-AF65-F5344CB8AC3E}">
        <p14:creationId xmlns:p14="http://schemas.microsoft.com/office/powerpoint/2010/main" val="8718521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01601" y="996650"/>
            <a:ext cx="11916697" cy="784087"/>
          </a:xfrm>
        </p:spPr>
        <p:txBody>
          <a:bodyPr>
            <a:normAutofit/>
          </a:bodyPr>
          <a:lstStyle/>
          <a:p>
            <a:pPr marL="0" indent="0">
              <a:buClr>
                <a:schemeClr val="accent6"/>
              </a:buClr>
              <a:buNone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Day 1: 06/29/2021 (Tue) – Hill Descent (HD) Test</a:t>
            </a:r>
          </a:p>
          <a:p>
            <a:pPr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US" sz="2000" b="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Three Separate Segments, </a:t>
            </a:r>
            <a:r>
              <a:rPr lang="en-US" sz="2000" b="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Two test runs per segment</a:t>
            </a:r>
            <a:endParaRPr lang="en-US" sz="2000" b="0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0" indent="0">
              <a:buClr>
                <a:schemeClr val="accent6"/>
              </a:buClr>
              <a:buNone/>
            </a:pP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Clr>
                <a:schemeClr val="accent6"/>
              </a:buClr>
              <a:buFont typeface="Wingdings" panose="05000000000000000000" pitchFamily="2" charset="2"/>
              <a:buChar char="§"/>
            </a:pP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Clr>
                <a:schemeClr val="accent6"/>
              </a:buClr>
              <a:buFont typeface="Wingdings" panose="05000000000000000000" pitchFamily="2" charset="2"/>
              <a:buChar char="§"/>
            </a:pP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Clr>
                <a:schemeClr val="accent6"/>
              </a:buClr>
              <a:buFont typeface="Wingdings" panose="05000000000000000000" pitchFamily="2" charset="2"/>
              <a:buChar char="§"/>
            </a:pP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19288" y="28935"/>
            <a:ext cx="10972800" cy="884069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Test Location Co-ordinates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74569"/>
              </p:ext>
            </p:extLst>
          </p:nvPr>
        </p:nvGraphicFramePr>
        <p:xfrm>
          <a:off x="101601" y="1839992"/>
          <a:ext cx="11916696" cy="4088325"/>
        </p:xfrm>
        <a:graphic>
          <a:graphicData uri="http://schemas.openxmlformats.org/drawingml/2006/table">
            <a:tbl>
              <a:tblPr firstRow="1" firstCol="1" bandRow="1"/>
              <a:tblGrid>
                <a:gridCol w="803267">
                  <a:extLst>
                    <a:ext uri="{9D8B030D-6E8A-4147-A177-3AD203B41FA5}">
                      <a16:colId xmlns:a16="http://schemas.microsoft.com/office/drawing/2014/main" val="2891285784"/>
                    </a:ext>
                  </a:extLst>
                </a:gridCol>
                <a:gridCol w="914697">
                  <a:extLst>
                    <a:ext uri="{9D8B030D-6E8A-4147-A177-3AD203B41FA5}">
                      <a16:colId xmlns:a16="http://schemas.microsoft.com/office/drawing/2014/main" val="264640993"/>
                    </a:ext>
                  </a:extLst>
                </a:gridCol>
                <a:gridCol w="2142836">
                  <a:extLst>
                    <a:ext uri="{9D8B030D-6E8A-4147-A177-3AD203B41FA5}">
                      <a16:colId xmlns:a16="http://schemas.microsoft.com/office/drawing/2014/main" val="3611426811"/>
                    </a:ext>
                  </a:extLst>
                </a:gridCol>
                <a:gridCol w="2475345">
                  <a:extLst>
                    <a:ext uri="{9D8B030D-6E8A-4147-A177-3AD203B41FA5}">
                      <a16:colId xmlns:a16="http://schemas.microsoft.com/office/drawing/2014/main" val="1905596300"/>
                    </a:ext>
                  </a:extLst>
                </a:gridCol>
                <a:gridCol w="1865746">
                  <a:extLst>
                    <a:ext uri="{9D8B030D-6E8A-4147-A177-3AD203B41FA5}">
                      <a16:colId xmlns:a16="http://schemas.microsoft.com/office/drawing/2014/main" val="3233316165"/>
                    </a:ext>
                  </a:extLst>
                </a:gridCol>
                <a:gridCol w="1884218">
                  <a:extLst>
                    <a:ext uri="{9D8B030D-6E8A-4147-A177-3AD203B41FA5}">
                      <a16:colId xmlns:a16="http://schemas.microsoft.com/office/drawing/2014/main" val="448855332"/>
                    </a:ext>
                  </a:extLst>
                </a:gridCol>
                <a:gridCol w="1830587">
                  <a:extLst>
                    <a:ext uri="{9D8B030D-6E8A-4147-A177-3AD203B41FA5}">
                      <a16:colId xmlns:a16="http://schemas.microsoft.com/office/drawing/2014/main" val="2013870011"/>
                    </a:ext>
                  </a:extLst>
                </a:gridCol>
              </a:tblGrid>
              <a:tr h="542868"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Segment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Spot ID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Coordinates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Description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Other nearest available coordinates to make U-turn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6247046"/>
                  </a:ext>
                </a:extLst>
              </a:tr>
              <a:tr h="28824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Option-1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Option-2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Option-3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4224774"/>
                  </a:ext>
                </a:extLst>
              </a:tr>
              <a:tr h="542868"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HD – I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(30</a:t>
                      </a:r>
                      <a:r>
                        <a:rPr lang="en-US" sz="1200" baseline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&amp;</a:t>
                      </a:r>
                      <a:r>
                        <a:rPr lang="en-US" sz="12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40 mph)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HD 1-1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(MP 37.98)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(44.108523, -107.269592)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Should be fine for stops/U-turn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(44.108489, -107.275450)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(MP 39.14)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37039696"/>
                  </a:ext>
                </a:extLst>
              </a:tr>
              <a:tr h="54286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HD 1-2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(MP 33.88)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(44.076075, -107.331767)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Should be fine for stops/U-turn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(44.070683, -107.347721)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(MP</a:t>
                      </a:r>
                      <a:r>
                        <a:rPr lang="en-US" sz="1200" baseline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32.87)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(44.058538, -107.387340)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(MP 30.50)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(44.052005, -107.397135)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(MP 29.82)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6360847"/>
                  </a:ext>
                </a:extLst>
              </a:tr>
              <a:tr h="542868"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HD – II</a:t>
                      </a:r>
                    </a:p>
                    <a:p>
                      <a:pPr marL="0" marR="0" lvl="0" indent="0" algn="ctr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(35</a:t>
                      </a:r>
                      <a:r>
                        <a:rPr lang="en-US" sz="1200" baseline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&amp;</a:t>
                      </a:r>
                      <a:r>
                        <a:rPr lang="en-US" sz="12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45 mph)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HD 2-1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(MP 66.93)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(44.171708, -106.912747)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Should be fine for stops/U-turn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(44.142828, -106.960699)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(MP 63.54)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27859453"/>
                  </a:ext>
                </a:extLst>
              </a:tr>
              <a:tr h="54286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HD 2-2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(MP</a:t>
                      </a:r>
                      <a:r>
                        <a:rPr lang="en-US" sz="1200" baseline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74.69)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(44.249467, -106.940798)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Most ideal location for stops/U-turn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61795227"/>
                  </a:ext>
                </a:extLst>
              </a:tr>
              <a:tr h="542868"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HD – III</a:t>
                      </a:r>
                    </a:p>
                    <a:p>
                      <a:pPr marL="0" marR="0" lvl="0" indent="0" algn="ctr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(40</a:t>
                      </a:r>
                      <a:r>
                        <a:rPr lang="en-US" sz="1200" baseline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&amp;</a:t>
                      </a:r>
                      <a:r>
                        <a:rPr lang="en-US" sz="12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50 mph)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HD 3-1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(MP 82.30)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(44.323139, -106.890345)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Ideal location for stops/U-turn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98990377"/>
                  </a:ext>
                </a:extLst>
              </a:tr>
              <a:tr h="54286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HD 3-2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(MP 88.28)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(44.337336, -106.770569)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Ideal location for stops/U-turn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11750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434508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Test Location Co-ordinates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571C0A-3A13-40A8-9763-0FB3AE8F30BE}"/>
              </a:ext>
            </a:extLst>
          </p:cNvPr>
          <p:cNvSpPr txBox="1"/>
          <p:nvPr/>
        </p:nvSpPr>
        <p:spPr>
          <a:xfrm>
            <a:off x="519288" y="1140920"/>
            <a:ext cx="11090787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2000" b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Day 2: </a:t>
            </a: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06/30/2021 (Wed) – </a:t>
            </a:r>
            <a:r>
              <a:rPr lang="en-US" sz="2000" b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Validation (V) Test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Two Continuous Segments, 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Three test runs with speeds of 35, 40 and 45 mph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9349464"/>
              </p:ext>
            </p:extLst>
          </p:nvPr>
        </p:nvGraphicFramePr>
        <p:xfrm>
          <a:off x="1282314" y="2238904"/>
          <a:ext cx="9446748" cy="1993869"/>
        </p:xfrm>
        <a:graphic>
          <a:graphicData uri="http://schemas.openxmlformats.org/drawingml/2006/table">
            <a:tbl>
              <a:tblPr firstRow="1" firstCol="1" bandRow="1"/>
              <a:tblGrid>
                <a:gridCol w="1781445">
                  <a:extLst>
                    <a:ext uri="{9D8B030D-6E8A-4147-A177-3AD203B41FA5}">
                      <a16:colId xmlns:a16="http://schemas.microsoft.com/office/drawing/2014/main" val="3755487154"/>
                    </a:ext>
                  </a:extLst>
                </a:gridCol>
                <a:gridCol w="1781445">
                  <a:extLst>
                    <a:ext uri="{9D8B030D-6E8A-4147-A177-3AD203B41FA5}">
                      <a16:colId xmlns:a16="http://schemas.microsoft.com/office/drawing/2014/main" val="2521476590"/>
                    </a:ext>
                  </a:extLst>
                </a:gridCol>
                <a:gridCol w="2604802">
                  <a:extLst>
                    <a:ext uri="{9D8B030D-6E8A-4147-A177-3AD203B41FA5}">
                      <a16:colId xmlns:a16="http://schemas.microsoft.com/office/drawing/2014/main" val="3239397864"/>
                    </a:ext>
                  </a:extLst>
                </a:gridCol>
                <a:gridCol w="3279056">
                  <a:extLst>
                    <a:ext uri="{9D8B030D-6E8A-4147-A177-3AD203B41FA5}">
                      <a16:colId xmlns:a16="http://schemas.microsoft.com/office/drawing/2014/main" val="1949614569"/>
                    </a:ext>
                  </a:extLst>
                </a:gridCol>
              </a:tblGrid>
              <a:tr h="48155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Segment</a:t>
                      </a:r>
                      <a:endParaRPr lang="en-US" sz="16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Spot ID</a:t>
                      </a:r>
                      <a:endParaRPr lang="en-US" sz="16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Coordinates</a:t>
                      </a:r>
                      <a:endParaRPr lang="en-US" sz="16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Description</a:t>
                      </a:r>
                      <a:endParaRPr lang="en-US" sz="16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04046452"/>
                  </a:ext>
                </a:extLst>
              </a:tr>
              <a:tr h="549219">
                <a:tc rowSpan="3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1) V 1 – V 2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2) V 2 – V 3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V 1</a:t>
                      </a:r>
                      <a:r>
                        <a:rPr lang="en-US" sz="1600" baseline="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(MP 74.69)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(44.249467, -106.940798)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Most ideal location for stops/U-turn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35125781"/>
                  </a:ext>
                </a:extLst>
              </a:tr>
              <a:tr h="48155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V 2 (MP 78.77)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(44.294364, -106.946179)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Fine for stops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56438188"/>
                  </a:ext>
                </a:extLst>
              </a:tr>
              <a:tr h="48155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V 3 (MP 82.30)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(44.323139, -106.890345)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Ideal location for stops/U-turn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192173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260525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C83B2AC-ABD0-47A0-8CFA-019E939790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288" y="28605"/>
            <a:ext cx="10532170" cy="776748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Images of Turning Locations - Hill Descent Tests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28252B-2E8F-4E5C-AE93-5597A120BDE7}"/>
              </a:ext>
            </a:extLst>
          </p:cNvPr>
          <p:cNvSpPr txBox="1"/>
          <p:nvPr/>
        </p:nvSpPr>
        <p:spPr>
          <a:xfrm>
            <a:off x="519287" y="1016000"/>
            <a:ext cx="2408639" cy="6850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</a:pPr>
            <a:r>
              <a:rPr lang="en-US" b="1" dirty="0"/>
              <a:t>HD 1-1 (MP 37.98)</a:t>
            </a:r>
            <a:endParaRPr lang="en-US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18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BE93F3-CFA8-479B-A94A-FEE4CA3466C1}"/>
              </a:ext>
            </a:extLst>
          </p:cNvPr>
          <p:cNvSpPr txBox="1"/>
          <p:nvPr/>
        </p:nvSpPr>
        <p:spPr>
          <a:xfrm>
            <a:off x="6371302" y="1015999"/>
            <a:ext cx="2273933" cy="6850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</a:pPr>
            <a:r>
              <a:rPr lang="en-US" sz="1800" b="1" dirty="0">
                <a:effectLst/>
              </a:rPr>
              <a:t>HD 1-2 </a:t>
            </a:r>
            <a:r>
              <a:rPr lang="en-US" b="1" dirty="0"/>
              <a:t>(MP 33.88)</a:t>
            </a:r>
            <a:endParaRPr lang="en-US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18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8689"/>
          <a:stretch/>
        </p:blipFill>
        <p:spPr>
          <a:xfrm>
            <a:off x="6465454" y="1484126"/>
            <a:ext cx="5320145" cy="435787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r="6154"/>
          <a:stretch/>
        </p:blipFill>
        <p:spPr>
          <a:xfrm>
            <a:off x="628506" y="1484126"/>
            <a:ext cx="5328949" cy="4357873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H="1">
            <a:off x="1404594" y="3763617"/>
            <a:ext cx="485114" cy="525579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6733543" y="3344465"/>
            <a:ext cx="242557" cy="419152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05597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2">
            <a:extLst>
              <a:ext uri="{FF2B5EF4-FFF2-40B4-BE49-F238E27FC236}">
                <a16:creationId xmlns:a16="http://schemas.microsoft.com/office/drawing/2014/main" id="{C527AA50-BFE1-45C2-BEE5-3B957DC9E5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288" y="39330"/>
            <a:ext cx="10532170" cy="776748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Images of Turning Locations - Hill Descent Tests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F9FFF7-4F18-4952-AC55-72044C644343}"/>
              </a:ext>
            </a:extLst>
          </p:cNvPr>
          <p:cNvSpPr txBox="1"/>
          <p:nvPr/>
        </p:nvSpPr>
        <p:spPr>
          <a:xfrm>
            <a:off x="369805" y="1064023"/>
            <a:ext cx="2299503" cy="3886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effectLst/>
              </a:rPr>
              <a:t>HD 2-1 (MP 66.93)</a:t>
            </a:r>
            <a:endParaRPr lang="en-US" sz="18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91249BF-220F-4B64-9B5E-7FEB315532B0}"/>
              </a:ext>
            </a:extLst>
          </p:cNvPr>
          <p:cNvSpPr txBox="1"/>
          <p:nvPr/>
        </p:nvSpPr>
        <p:spPr>
          <a:xfrm>
            <a:off x="6256378" y="1064022"/>
            <a:ext cx="2231840" cy="3886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effectLst/>
              </a:rPr>
              <a:t>HD 2-2 (MP 74.69)</a:t>
            </a:r>
            <a:endParaRPr lang="en-US" sz="18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2432" y="1518203"/>
            <a:ext cx="5312925" cy="433946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r="3633"/>
          <a:stretch/>
        </p:blipFill>
        <p:spPr>
          <a:xfrm>
            <a:off x="519288" y="1518204"/>
            <a:ext cx="5308857" cy="4339463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 flipH="1" flipV="1">
            <a:off x="2181597" y="3789574"/>
            <a:ext cx="2" cy="765894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 flipV="1">
            <a:off x="9455084" y="5333318"/>
            <a:ext cx="406257" cy="464235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62512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78B5603-CE1A-4152-AC7C-4AECCEFC9569}"/>
              </a:ext>
            </a:extLst>
          </p:cNvPr>
          <p:cNvSpPr txBox="1"/>
          <p:nvPr/>
        </p:nvSpPr>
        <p:spPr>
          <a:xfrm>
            <a:off x="519288" y="1070330"/>
            <a:ext cx="2140788" cy="3886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effectLst/>
              </a:rPr>
              <a:t>HD </a:t>
            </a:r>
            <a:r>
              <a:rPr lang="en-US" b="1" dirty="0"/>
              <a:t>3</a:t>
            </a:r>
            <a:r>
              <a:rPr lang="en-US" sz="1800" b="1" dirty="0">
                <a:effectLst/>
              </a:rPr>
              <a:t>-1 (MP 82.30)</a:t>
            </a:r>
            <a:endParaRPr lang="en-US" sz="18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2407A3B8-F79C-4843-9252-EAD55C29C2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288" y="39330"/>
            <a:ext cx="10532170" cy="776748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Images of Turning Locations - Hill Descent Tests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2620FAC-BB26-44EB-928D-3B6DFA13641C}"/>
              </a:ext>
            </a:extLst>
          </p:cNvPr>
          <p:cNvSpPr txBox="1"/>
          <p:nvPr/>
        </p:nvSpPr>
        <p:spPr>
          <a:xfrm>
            <a:off x="6369340" y="1070330"/>
            <a:ext cx="2165060" cy="3886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effectLst/>
              </a:rPr>
              <a:t>HD </a:t>
            </a:r>
            <a:r>
              <a:rPr lang="en-US" b="1" dirty="0"/>
              <a:t>3</a:t>
            </a:r>
            <a:r>
              <a:rPr lang="en-US" sz="1800" b="1" dirty="0">
                <a:effectLst/>
              </a:rPr>
              <a:t>-2 (MP 88.28)</a:t>
            </a:r>
            <a:endParaRPr lang="en-US" sz="18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288" y="1570315"/>
            <a:ext cx="5438775" cy="43529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r="7524"/>
          <a:stretch/>
        </p:blipFill>
        <p:spPr>
          <a:xfrm>
            <a:off x="6369340" y="1561078"/>
            <a:ext cx="5333134" cy="4352925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2660076" y="4839855"/>
            <a:ext cx="914397" cy="7389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6811822" y="4017818"/>
            <a:ext cx="914397" cy="217055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53469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2408F0E4-ABF3-41A0-B062-0490DB30F1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113" y="1"/>
            <a:ext cx="10972800" cy="855406"/>
          </a:xfrm>
        </p:spPr>
        <p:txBody>
          <a:bodyPr>
            <a:normAutofit/>
          </a:bodyPr>
          <a:lstStyle/>
          <a:p>
            <a:pPr algn="l"/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Images of Turning locations - Validation Tests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A1C6DF-8091-47B5-A2A0-9A24D28602D9}"/>
              </a:ext>
            </a:extLst>
          </p:cNvPr>
          <p:cNvSpPr txBox="1"/>
          <p:nvPr/>
        </p:nvSpPr>
        <p:spPr>
          <a:xfrm>
            <a:off x="1312317" y="1348112"/>
            <a:ext cx="1766634" cy="3886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effectLst/>
              </a:rPr>
              <a:t>V1 (MP 74.69)</a:t>
            </a:r>
            <a:endParaRPr lang="en-US" sz="18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6CA0CA-3402-424D-A099-93834BFD346D}"/>
              </a:ext>
            </a:extLst>
          </p:cNvPr>
          <p:cNvSpPr txBox="1"/>
          <p:nvPr/>
        </p:nvSpPr>
        <p:spPr>
          <a:xfrm>
            <a:off x="5297836" y="1340840"/>
            <a:ext cx="1832195" cy="6850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</a:pPr>
            <a:r>
              <a:rPr lang="en-US" sz="1800" b="1" dirty="0">
                <a:effectLst/>
              </a:rPr>
              <a:t>V2 </a:t>
            </a:r>
            <a:r>
              <a:rPr lang="en-US" b="1" dirty="0"/>
              <a:t>(MP 78.77)</a:t>
            </a:r>
            <a:endParaRPr lang="en-US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18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B42922C-6D86-4AAA-BEE8-B201FF030C05}"/>
              </a:ext>
            </a:extLst>
          </p:cNvPr>
          <p:cNvSpPr txBox="1"/>
          <p:nvPr/>
        </p:nvSpPr>
        <p:spPr>
          <a:xfrm>
            <a:off x="9301619" y="1348112"/>
            <a:ext cx="1774080" cy="6850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</a:pPr>
            <a:r>
              <a:rPr lang="en-US" b="1" dirty="0"/>
              <a:t>V3 (MP 82.30)</a:t>
            </a:r>
            <a:endParaRPr lang="en-US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18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161" y="1808480"/>
            <a:ext cx="3588948" cy="293136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7758" y="1808481"/>
            <a:ext cx="3476997" cy="293136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7938" y="1808480"/>
            <a:ext cx="3991991" cy="2931362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 flipH="1" flipV="1">
            <a:off x="2195634" y="4072379"/>
            <a:ext cx="517106" cy="503526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 flipV="1">
            <a:off x="5593841" y="3610466"/>
            <a:ext cx="190741" cy="866076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8692583" y="3894032"/>
            <a:ext cx="724794" cy="102719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82564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9279515" y="3106615"/>
            <a:ext cx="2498105" cy="404994"/>
          </a:xfrm>
        </p:spPr>
        <p:txBody>
          <a:bodyPr>
            <a:normAutofit/>
          </a:bodyPr>
          <a:lstStyle/>
          <a:p>
            <a:pPr marL="0" marR="0" indent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Timeline: </a:t>
            </a:r>
            <a:r>
              <a:rPr lang="en-US" sz="1800" b="1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June 29 - 30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30" r="16140"/>
          <a:stretch/>
        </p:blipFill>
        <p:spPr>
          <a:xfrm>
            <a:off x="9763826" y="1284340"/>
            <a:ext cx="1529485" cy="1500648"/>
          </a:xfrm>
          <a:prstGeom prst="rect">
            <a:avLst/>
          </a:prstGeom>
        </p:spPr>
      </p:pic>
      <p:sp>
        <p:nvSpPr>
          <p:cNvPr id="6" name="Rectangle 1">
            <a:extLst>
              <a:ext uri="{FF2B5EF4-FFF2-40B4-BE49-F238E27FC236}">
                <a16:creationId xmlns:a16="http://schemas.microsoft.com/office/drawing/2014/main" id="{471424BA-7EE7-4096-AA7E-EB1467CD43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-7139326" y="582596"/>
            <a:ext cx="23589001" cy="24924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112" tIns="914112" rIns="914112" bIns="91411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Probable Timeline: </a:t>
            </a:r>
            <a:r>
              <a:rPr kumimoji="0" lang="en-US" altLang="en-US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June 29- 30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/>
            </a:r>
            <a:br>
              <a:rPr kumimoji="0" lang="en-US" altLang="en-US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BE40EA37-C32D-439A-B9B1-90F39612B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288" y="41974"/>
            <a:ext cx="10972800" cy="792483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Detailed Breakdown of the Testing Schedule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691812"/>
              </p:ext>
            </p:extLst>
          </p:nvPr>
        </p:nvGraphicFramePr>
        <p:xfrm>
          <a:off x="672050" y="1254893"/>
          <a:ext cx="8764180" cy="4481938"/>
        </p:xfrm>
        <a:graphic>
          <a:graphicData uri="http://schemas.openxmlformats.org/drawingml/2006/table">
            <a:tbl>
              <a:tblPr bandRow="1"/>
              <a:tblGrid>
                <a:gridCol w="2033443">
                  <a:extLst>
                    <a:ext uri="{9D8B030D-6E8A-4147-A177-3AD203B41FA5}">
                      <a16:colId xmlns:a16="http://schemas.microsoft.com/office/drawing/2014/main" val="3433107143"/>
                    </a:ext>
                  </a:extLst>
                </a:gridCol>
                <a:gridCol w="5756939">
                  <a:extLst>
                    <a:ext uri="{9D8B030D-6E8A-4147-A177-3AD203B41FA5}">
                      <a16:colId xmlns:a16="http://schemas.microsoft.com/office/drawing/2014/main" val="301286261"/>
                    </a:ext>
                  </a:extLst>
                </a:gridCol>
                <a:gridCol w="973798">
                  <a:extLst>
                    <a:ext uri="{9D8B030D-6E8A-4147-A177-3AD203B41FA5}">
                      <a16:colId xmlns:a16="http://schemas.microsoft.com/office/drawing/2014/main" val="3007511156"/>
                    </a:ext>
                  </a:extLst>
                </a:gridCol>
              </a:tblGrid>
              <a:tr h="24709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Day 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Activity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Duration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7698933"/>
                  </a:ext>
                </a:extLst>
              </a:tr>
              <a:tr h="197132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1) 06/29/2021 (Tue)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Hill Descent Test</a:t>
                      </a:r>
                      <a:r>
                        <a:rPr lang="en-US" sz="1800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(Two test runs per segment)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hr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545995"/>
                  </a:ext>
                </a:extLst>
              </a:tr>
              <a:tr h="247094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2) 06/30/2021 (Wed)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Validation Test (Three test runs for the entire segment)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8.5 </a:t>
                      </a:r>
                      <a:r>
                        <a:rPr lang="en-US" sz="140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hr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6492221"/>
                  </a:ext>
                </a:extLst>
              </a:tr>
              <a:tr h="24237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90455140"/>
                  </a:ext>
                </a:extLst>
              </a:tr>
              <a:tr h="24709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Breakdown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25704812"/>
                  </a:ext>
                </a:extLst>
              </a:tr>
              <a:tr h="24709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Day 1: 06/29/2021 (Tue)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0508409"/>
                  </a:ext>
                </a:extLst>
              </a:tr>
              <a:tr h="24709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6:45 am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Meeting at </a:t>
                      </a:r>
                      <a:r>
                        <a:rPr lang="en-US" sz="1400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921 Pulliam Avenue, Worland </a:t>
                      </a:r>
                      <a:r>
                        <a:rPr lang="en-US" sz="1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(Truck Wt. 80,000 lbs)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9162561"/>
                  </a:ext>
                </a:extLst>
              </a:tr>
              <a:tr h="25739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7:00 am - 8:00 am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Drive from Worland to Segment HD - I (HD 1-1)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20756131"/>
                  </a:ext>
                </a:extLst>
              </a:tr>
              <a:tr h="24709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8:00 am - 1:30 pm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Hill Descent Tests for Segments HD - I and HD - II 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83749006"/>
                  </a:ext>
                </a:extLst>
              </a:tr>
              <a:tr h="24709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1:30 pm - 2:00 pm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Lunch Break 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449895"/>
                  </a:ext>
                </a:extLst>
              </a:tr>
              <a:tr h="24709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2:00 pm - 5:00 pm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Hill Descent Test for Segment HD - III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95882385"/>
                  </a:ext>
                </a:extLst>
              </a:tr>
              <a:tr h="24709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Day 2:</a:t>
                      </a:r>
                      <a:r>
                        <a:rPr lang="en-US" sz="1400" b="1" baseline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06/30/2021 (Wed)</a:t>
                      </a:r>
                      <a:endParaRPr lang="en-US" sz="1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84049476"/>
                  </a:ext>
                </a:extLst>
              </a:tr>
              <a:tr h="24709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6:45 am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Meeting at </a:t>
                      </a:r>
                      <a:r>
                        <a:rPr lang="en-US" sz="1400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921 Pulliam Avenue, Worland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18590245"/>
                  </a:ext>
                </a:extLst>
              </a:tr>
              <a:tr h="24709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  7:00 am - 8:00 am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Loading/Unloading of Trucks (Truck Wt. 70,000 lbs)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3452266"/>
                  </a:ext>
                </a:extLst>
              </a:tr>
              <a:tr h="24709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  8:00 am - 9:30 am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Driving from Worland to Segment 1 (V 1)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48585185"/>
                  </a:ext>
                </a:extLst>
              </a:tr>
              <a:tr h="24237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 9:30 am - 1:30 pm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Validation Tests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8039188"/>
                  </a:ext>
                </a:extLst>
              </a:tr>
              <a:tr h="24709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1:30 pm - 2:00 pm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Lunch Break 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24882581"/>
                  </a:ext>
                </a:extLst>
              </a:tr>
              <a:tr h="24709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 2:00 pm - 3:30 pm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Return to Worland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7458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606933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1093025"/>
            <a:ext cx="10972800" cy="954569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Day 1: 06/29/2021 (Tue) – Hill Descent Test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Data Collection Form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4615211"/>
              </p:ext>
            </p:extLst>
          </p:nvPr>
        </p:nvGraphicFramePr>
        <p:xfrm>
          <a:off x="700938" y="1570310"/>
          <a:ext cx="10790124" cy="4312602"/>
        </p:xfrm>
        <a:graphic>
          <a:graphicData uri="http://schemas.openxmlformats.org/drawingml/2006/table">
            <a:tbl>
              <a:tblPr firstRow="1" firstCol="1" bandRow="1"/>
              <a:tblGrid>
                <a:gridCol w="849746">
                  <a:extLst>
                    <a:ext uri="{9D8B030D-6E8A-4147-A177-3AD203B41FA5}">
                      <a16:colId xmlns:a16="http://schemas.microsoft.com/office/drawing/2014/main" val="862984706"/>
                    </a:ext>
                  </a:extLst>
                </a:gridCol>
                <a:gridCol w="858982">
                  <a:extLst>
                    <a:ext uri="{9D8B030D-6E8A-4147-A177-3AD203B41FA5}">
                      <a16:colId xmlns:a16="http://schemas.microsoft.com/office/drawing/2014/main" val="1571647064"/>
                    </a:ext>
                  </a:extLst>
                </a:gridCol>
                <a:gridCol w="858982">
                  <a:extLst>
                    <a:ext uri="{9D8B030D-6E8A-4147-A177-3AD203B41FA5}">
                      <a16:colId xmlns:a16="http://schemas.microsoft.com/office/drawing/2014/main" val="1965022374"/>
                    </a:ext>
                  </a:extLst>
                </a:gridCol>
                <a:gridCol w="849745">
                  <a:extLst>
                    <a:ext uri="{9D8B030D-6E8A-4147-A177-3AD203B41FA5}">
                      <a16:colId xmlns:a16="http://schemas.microsoft.com/office/drawing/2014/main" val="2051996197"/>
                    </a:ext>
                  </a:extLst>
                </a:gridCol>
                <a:gridCol w="923637">
                  <a:extLst>
                    <a:ext uri="{9D8B030D-6E8A-4147-A177-3AD203B41FA5}">
                      <a16:colId xmlns:a16="http://schemas.microsoft.com/office/drawing/2014/main" val="1355377372"/>
                    </a:ext>
                  </a:extLst>
                </a:gridCol>
                <a:gridCol w="895927">
                  <a:extLst>
                    <a:ext uri="{9D8B030D-6E8A-4147-A177-3AD203B41FA5}">
                      <a16:colId xmlns:a16="http://schemas.microsoft.com/office/drawing/2014/main" val="2244702159"/>
                    </a:ext>
                  </a:extLst>
                </a:gridCol>
                <a:gridCol w="886691">
                  <a:extLst>
                    <a:ext uri="{9D8B030D-6E8A-4147-A177-3AD203B41FA5}">
                      <a16:colId xmlns:a16="http://schemas.microsoft.com/office/drawing/2014/main" val="3624955018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1881111133"/>
                    </a:ext>
                  </a:extLst>
                </a:gridCol>
                <a:gridCol w="831273">
                  <a:extLst>
                    <a:ext uri="{9D8B030D-6E8A-4147-A177-3AD203B41FA5}">
                      <a16:colId xmlns:a16="http://schemas.microsoft.com/office/drawing/2014/main" val="1018708888"/>
                    </a:ext>
                  </a:extLst>
                </a:gridCol>
                <a:gridCol w="766618">
                  <a:extLst>
                    <a:ext uri="{9D8B030D-6E8A-4147-A177-3AD203B41FA5}">
                      <a16:colId xmlns:a16="http://schemas.microsoft.com/office/drawing/2014/main" val="2066285418"/>
                    </a:ext>
                  </a:extLst>
                </a:gridCol>
                <a:gridCol w="803563">
                  <a:extLst>
                    <a:ext uri="{9D8B030D-6E8A-4147-A177-3AD203B41FA5}">
                      <a16:colId xmlns:a16="http://schemas.microsoft.com/office/drawing/2014/main" val="3872311575"/>
                    </a:ext>
                  </a:extLst>
                </a:gridCol>
                <a:gridCol w="757382">
                  <a:extLst>
                    <a:ext uri="{9D8B030D-6E8A-4147-A177-3AD203B41FA5}">
                      <a16:colId xmlns:a16="http://schemas.microsoft.com/office/drawing/2014/main" val="2509969969"/>
                    </a:ext>
                  </a:extLst>
                </a:gridCol>
                <a:gridCol w="768669">
                  <a:extLst>
                    <a:ext uri="{9D8B030D-6E8A-4147-A177-3AD203B41FA5}">
                      <a16:colId xmlns:a16="http://schemas.microsoft.com/office/drawing/2014/main" val="353744894"/>
                    </a:ext>
                  </a:extLst>
                </a:gridCol>
              </a:tblGrid>
              <a:tr h="157486">
                <a:tc rowSpan="2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Segment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187" marR="5518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Spot ID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187" marR="5518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Air 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Temp (˚F)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187" marR="5518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10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Brake Temperature (˚F)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187" marR="5518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1634732"/>
                  </a:ext>
                </a:extLst>
              </a:tr>
              <a:tr h="28870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Brake 1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187" marR="5518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Brake 2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187" marR="5518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Brake 3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187" marR="5518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Brake 4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187" marR="5518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Brake 5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187" marR="5518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Brake 6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187" marR="5518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Brake 7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187" marR="5518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Brake 8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187" marR="5518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Brake 9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187" marR="5518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Brake 10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187" marR="5518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8597296"/>
                  </a:ext>
                </a:extLst>
              </a:tr>
              <a:tr h="316301">
                <a:tc rowSpan="2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HD - I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30 mph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187" marR="5518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HD 1-1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187" marR="5518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187" marR="5518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187" marR="5518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187" marR="5518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187" marR="5518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187" marR="5518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187" marR="5518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187" marR="5518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187" marR="5518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187" marR="5518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187" marR="5518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187" marR="5518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42765437"/>
                  </a:ext>
                </a:extLst>
              </a:tr>
              <a:tr h="31630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HD 1-2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187" marR="5518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187" marR="5518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187" marR="5518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187" marR="5518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187" marR="5518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187" marR="5518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187" marR="5518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187" marR="5518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187" marR="5518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187" marR="5518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187" marR="5518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187" marR="5518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0661714"/>
                  </a:ext>
                </a:extLst>
              </a:tr>
              <a:tr h="316301">
                <a:tc rowSpan="2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HD – I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40 mph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187" marR="5518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HD 1-1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187" marR="5518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187" marR="5518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187" marR="5518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187" marR="5518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187" marR="5518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187" marR="5518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187" marR="5518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187" marR="5518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187" marR="5518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187" marR="5518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187" marR="5518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187" marR="5518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4879230"/>
                  </a:ext>
                </a:extLst>
              </a:tr>
              <a:tr h="31630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HD 1-2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187" marR="5518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187" marR="5518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187" marR="5518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187" marR="5518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187" marR="5518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187" marR="5518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187" marR="5518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187" marR="5518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187" marR="5518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187" marR="5518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187" marR="5518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187" marR="5518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67203548"/>
                  </a:ext>
                </a:extLst>
              </a:tr>
              <a:tr h="316301">
                <a:tc rowSpan="2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HD – II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35 mph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187" marR="5518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HD 2-1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187" marR="5518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187" marR="5518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187" marR="5518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187" marR="5518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187" marR="5518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187" marR="5518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187" marR="5518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187" marR="5518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187" marR="5518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187" marR="5518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187" marR="5518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187" marR="5518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17789550"/>
                  </a:ext>
                </a:extLst>
              </a:tr>
              <a:tr h="31630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HD 2-2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187" marR="5518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187" marR="5518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187" marR="5518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187" marR="5518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187" marR="5518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187" marR="5518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187" marR="5518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187" marR="5518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187" marR="5518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187" marR="5518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187" marR="5518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187" marR="5518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1433077"/>
                  </a:ext>
                </a:extLst>
              </a:tr>
              <a:tr h="316301">
                <a:tc rowSpan="2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HD – II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45 mph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187" marR="5518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HD 2-1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187" marR="5518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187" marR="5518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187" marR="5518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187" marR="5518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187" marR="5518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187" marR="5518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187" marR="5518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187" marR="5518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187" marR="5518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187" marR="5518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187" marR="5518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187" marR="5518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190761"/>
                  </a:ext>
                </a:extLst>
              </a:tr>
              <a:tr h="31630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HD 2-2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187" marR="5518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187" marR="5518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187" marR="5518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187" marR="5518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187" marR="5518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187" marR="5518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187" marR="5518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187" marR="5518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187" marR="5518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187" marR="5518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187" marR="5518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187" marR="5518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8348487"/>
                  </a:ext>
                </a:extLst>
              </a:tr>
              <a:tr h="316301">
                <a:tc rowSpan="2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HD – III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40 mph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187" marR="5518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HD 3-1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187" marR="5518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187" marR="5518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187" marR="5518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187" marR="5518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187" marR="5518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187" marR="5518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187" marR="5518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187" marR="5518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187" marR="5518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187" marR="5518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187" marR="5518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187" marR="5518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60788149"/>
                  </a:ext>
                </a:extLst>
              </a:tr>
              <a:tr h="31630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HD 3-2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187" marR="5518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187" marR="5518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187" marR="5518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187" marR="5518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187" marR="5518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187" marR="5518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187" marR="5518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187" marR="5518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187" marR="5518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187" marR="5518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187" marR="5518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187" marR="5518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46725278"/>
                  </a:ext>
                </a:extLst>
              </a:tr>
              <a:tr h="316301">
                <a:tc rowSpan="2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HD – III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50 mph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187" marR="5518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HD 3-1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187" marR="5518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187" marR="5518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187" marR="5518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187" marR="5518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187" marR="5518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187" marR="5518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187" marR="5518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187" marR="5518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187" marR="5518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187" marR="5518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187" marR="5518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187" marR="5518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9393981"/>
                  </a:ext>
                </a:extLst>
              </a:tr>
              <a:tr h="31630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HD 3-2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187" marR="5518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187" marR="5518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187" marR="5518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187" marR="5518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187" marR="5518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187" marR="5518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187" marR="5518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187" marR="5518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187" marR="5518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187" marR="5518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187" marR="5518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187" marR="5518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74567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269796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19288" y="922723"/>
            <a:ext cx="10972800" cy="7860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Day 2: 06/30/2021 (Wed) – Validation Test</a:t>
            </a:r>
          </a:p>
          <a:p>
            <a:pPr marL="0" indent="0">
              <a:buNone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Speed = 35 mph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Data Collection Form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8353769"/>
              </p:ext>
            </p:extLst>
          </p:nvPr>
        </p:nvGraphicFramePr>
        <p:xfrm>
          <a:off x="609599" y="1708727"/>
          <a:ext cx="10972803" cy="978535"/>
        </p:xfrm>
        <a:graphic>
          <a:graphicData uri="http://schemas.openxmlformats.org/drawingml/2006/table">
            <a:tbl>
              <a:tblPr firstRow="1" firstCol="1" bandRow="1"/>
              <a:tblGrid>
                <a:gridCol w="1038027">
                  <a:extLst>
                    <a:ext uri="{9D8B030D-6E8A-4147-A177-3AD203B41FA5}">
                      <a16:colId xmlns:a16="http://schemas.microsoft.com/office/drawing/2014/main" val="39574687"/>
                    </a:ext>
                  </a:extLst>
                </a:gridCol>
                <a:gridCol w="939272">
                  <a:extLst>
                    <a:ext uri="{9D8B030D-6E8A-4147-A177-3AD203B41FA5}">
                      <a16:colId xmlns:a16="http://schemas.microsoft.com/office/drawing/2014/main" val="1166698184"/>
                    </a:ext>
                  </a:extLst>
                </a:gridCol>
                <a:gridCol w="917326">
                  <a:extLst>
                    <a:ext uri="{9D8B030D-6E8A-4147-A177-3AD203B41FA5}">
                      <a16:colId xmlns:a16="http://schemas.microsoft.com/office/drawing/2014/main" val="2678943507"/>
                    </a:ext>
                  </a:extLst>
                </a:gridCol>
                <a:gridCol w="917326">
                  <a:extLst>
                    <a:ext uri="{9D8B030D-6E8A-4147-A177-3AD203B41FA5}">
                      <a16:colId xmlns:a16="http://schemas.microsoft.com/office/drawing/2014/main" val="1409021699"/>
                    </a:ext>
                  </a:extLst>
                </a:gridCol>
                <a:gridCol w="915132">
                  <a:extLst>
                    <a:ext uri="{9D8B030D-6E8A-4147-A177-3AD203B41FA5}">
                      <a16:colId xmlns:a16="http://schemas.microsoft.com/office/drawing/2014/main" val="1807751767"/>
                    </a:ext>
                  </a:extLst>
                </a:gridCol>
                <a:gridCol w="915132">
                  <a:extLst>
                    <a:ext uri="{9D8B030D-6E8A-4147-A177-3AD203B41FA5}">
                      <a16:colId xmlns:a16="http://schemas.microsoft.com/office/drawing/2014/main" val="4184492682"/>
                    </a:ext>
                  </a:extLst>
                </a:gridCol>
                <a:gridCol w="915132">
                  <a:extLst>
                    <a:ext uri="{9D8B030D-6E8A-4147-A177-3AD203B41FA5}">
                      <a16:colId xmlns:a16="http://schemas.microsoft.com/office/drawing/2014/main" val="1739409164"/>
                    </a:ext>
                  </a:extLst>
                </a:gridCol>
                <a:gridCol w="915132">
                  <a:extLst>
                    <a:ext uri="{9D8B030D-6E8A-4147-A177-3AD203B41FA5}">
                      <a16:colId xmlns:a16="http://schemas.microsoft.com/office/drawing/2014/main" val="1200921036"/>
                    </a:ext>
                  </a:extLst>
                </a:gridCol>
                <a:gridCol w="897575">
                  <a:extLst>
                    <a:ext uri="{9D8B030D-6E8A-4147-A177-3AD203B41FA5}">
                      <a16:colId xmlns:a16="http://schemas.microsoft.com/office/drawing/2014/main" val="1924709839"/>
                    </a:ext>
                  </a:extLst>
                </a:gridCol>
                <a:gridCol w="899770">
                  <a:extLst>
                    <a:ext uri="{9D8B030D-6E8A-4147-A177-3AD203B41FA5}">
                      <a16:colId xmlns:a16="http://schemas.microsoft.com/office/drawing/2014/main" val="2428082717"/>
                    </a:ext>
                  </a:extLst>
                </a:gridCol>
                <a:gridCol w="974385">
                  <a:extLst>
                    <a:ext uri="{9D8B030D-6E8A-4147-A177-3AD203B41FA5}">
                      <a16:colId xmlns:a16="http://schemas.microsoft.com/office/drawing/2014/main" val="2398093815"/>
                    </a:ext>
                  </a:extLst>
                </a:gridCol>
                <a:gridCol w="728594">
                  <a:extLst>
                    <a:ext uri="{9D8B030D-6E8A-4147-A177-3AD203B41FA5}">
                      <a16:colId xmlns:a16="http://schemas.microsoft.com/office/drawing/2014/main" val="4023809215"/>
                    </a:ext>
                  </a:extLst>
                </a:gridCol>
              </a:tblGrid>
              <a:tr h="190500">
                <a:tc rowSpan="2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Segment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Spot ID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10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Brake Temperature (˚F)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2780561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Brake 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Brake 2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Brake 3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Brake 4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Brake 5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Brake 6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Brake 7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Brake 8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Brake 9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Brake 10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9368354"/>
                  </a:ext>
                </a:extLst>
              </a:tr>
              <a:tr h="190500">
                <a:tc rowSpan="3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1) V 1 – V 2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2) V 2 – V 3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V 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51417368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V 2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6550527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V 3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9820044"/>
                  </a:ext>
                </a:extLst>
              </a:tr>
            </a:tbl>
          </a:graphicData>
        </a:graphic>
      </p:graphicFrame>
      <p:sp>
        <p:nvSpPr>
          <p:cNvPr id="5" name="Content Placeholder 1"/>
          <p:cNvSpPr txBox="1">
            <a:spLocks/>
          </p:cNvSpPr>
          <p:nvPr/>
        </p:nvSpPr>
        <p:spPr>
          <a:xfrm>
            <a:off x="519288" y="2761674"/>
            <a:ext cx="10972800" cy="4052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Speed = 40 mph</a:t>
            </a:r>
          </a:p>
          <a:p>
            <a:endParaRPr lang="en-US" sz="2800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0236717"/>
              </p:ext>
            </p:extLst>
          </p:nvPr>
        </p:nvGraphicFramePr>
        <p:xfrm>
          <a:off x="609599" y="3224906"/>
          <a:ext cx="10972803" cy="978535"/>
        </p:xfrm>
        <a:graphic>
          <a:graphicData uri="http://schemas.openxmlformats.org/drawingml/2006/table">
            <a:tbl>
              <a:tblPr firstRow="1" firstCol="1" bandRow="1"/>
              <a:tblGrid>
                <a:gridCol w="1038027">
                  <a:extLst>
                    <a:ext uri="{9D8B030D-6E8A-4147-A177-3AD203B41FA5}">
                      <a16:colId xmlns:a16="http://schemas.microsoft.com/office/drawing/2014/main" val="39574687"/>
                    </a:ext>
                  </a:extLst>
                </a:gridCol>
                <a:gridCol w="939272">
                  <a:extLst>
                    <a:ext uri="{9D8B030D-6E8A-4147-A177-3AD203B41FA5}">
                      <a16:colId xmlns:a16="http://schemas.microsoft.com/office/drawing/2014/main" val="1166698184"/>
                    </a:ext>
                  </a:extLst>
                </a:gridCol>
                <a:gridCol w="917326">
                  <a:extLst>
                    <a:ext uri="{9D8B030D-6E8A-4147-A177-3AD203B41FA5}">
                      <a16:colId xmlns:a16="http://schemas.microsoft.com/office/drawing/2014/main" val="2678943507"/>
                    </a:ext>
                  </a:extLst>
                </a:gridCol>
                <a:gridCol w="917326">
                  <a:extLst>
                    <a:ext uri="{9D8B030D-6E8A-4147-A177-3AD203B41FA5}">
                      <a16:colId xmlns:a16="http://schemas.microsoft.com/office/drawing/2014/main" val="1409021699"/>
                    </a:ext>
                  </a:extLst>
                </a:gridCol>
                <a:gridCol w="915132">
                  <a:extLst>
                    <a:ext uri="{9D8B030D-6E8A-4147-A177-3AD203B41FA5}">
                      <a16:colId xmlns:a16="http://schemas.microsoft.com/office/drawing/2014/main" val="1807751767"/>
                    </a:ext>
                  </a:extLst>
                </a:gridCol>
                <a:gridCol w="915132">
                  <a:extLst>
                    <a:ext uri="{9D8B030D-6E8A-4147-A177-3AD203B41FA5}">
                      <a16:colId xmlns:a16="http://schemas.microsoft.com/office/drawing/2014/main" val="4184492682"/>
                    </a:ext>
                  </a:extLst>
                </a:gridCol>
                <a:gridCol w="915132">
                  <a:extLst>
                    <a:ext uri="{9D8B030D-6E8A-4147-A177-3AD203B41FA5}">
                      <a16:colId xmlns:a16="http://schemas.microsoft.com/office/drawing/2014/main" val="1739409164"/>
                    </a:ext>
                  </a:extLst>
                </a:gridCol>
                <a:gridCol w="915132">
                  <a:extLst>
                    <a:ext uri="{9D8B030D-6E8A-4147-A177-3AD203B41FA5}">
                      <a16:colId xmlns:a16="http://schemas.microsoft.com/office/drawing/2014/main" val="1200921036"/>
                    </a:ext>
                  </a:extLst>
                </a:gridCol>
                <a:gridCol w="897575">
                  <a:extLst>
                    <a:ext uri="{9D8B030D-6E8A-4147-A177-3AD203B41FA5}">
                      <a16:colId xmlns:a16="http://schemas.microsoft.com/office/drawing/2014/main" val="1924709839"/>
                    </a:ext>
                  </a:extLst>
                </a:gridCol>
                <a:gridCol w="899770">
                  <a:extLst>
                    <a:ext uri="{9D8B030D-6E8A-4147-A177-3AD203B41FA5}">
                      <a16:colId xmlns:a16="http://schemas.microsoft.com/office/drawing/2014/main" val="2428082717"/>
                    </a:ext>
                  </a:extLst>
                </a:gridCol>
                <a:gridCol w="974385">
                  <a:extLst>
                    <a:ext uri="{9D8B030D-6E8A-4147-A177-3AD203B41FA5}">
                      <a16:colId xmlns:a16="http://schemas.microsoft.com/office/drawing/2014/main" val="2398093815"/>
                    </a:ext>
                  </a:extLst>
                </a:gridCol>
                <a:gridCol w="728594">
                  <a:extLst>
                    <a:ext uri="{9D8B030D-6E8A-4147-A177-3AD203B41FA5}">
                      <a16:colId xmlns:a16="http://schemas.microsoft.com/office/drawing/2014/main" val="4023809215"/>
                    </a:ext>
                  </a:extLst>
                </a:gridCol>
              </a:tblGrid>
              <a:tr h="190500">
                <a:tc rowSpan="2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Segment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Spot ID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10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Brake Temperature (˚F)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2780561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Brake 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Brake 2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Brake 3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Brake 4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Brake 5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Brake 6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Brake 7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Brake 8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Brake 9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Brake 10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9368354"/>
                  </a:ext>
                </a:extLst>
              </a:tr>
              <a:tr h="190500">
                <a:tc rowSpan="3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1) V 1 – V 2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2) V 2 – V 3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V 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51417368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V 2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6550527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V 3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9820044"/>
                  </a:ext>
                </a:extLst>
              </a:tr>
            </a:tbl>
          </a:graphicData>
        </a:graphic>
      </p:graphicFrame>
      <p:sp>
        <p:nvSpPr>
          <p:cNvPr id="7" name="Content Placeholder 1"/>
          <p:cNvSpPr txBox="1">
            <a:spLocks/>
          </p:cNvSpPr>
          <p:nvPr/>
        </p:nvSpPr>
        <p:spPr>
          <a:xfrm>
            <a:off x="519288" y="4215250"/>
            <a:ext cx="10972800" cy="4052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Speed = 45 mph</a:t>
            </a:r>
          </a:p>
          <a:p>
            <a:endParaRPr lang="en-US" sz="2800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1207808"/>
              </p:ext>
            </p:extLst>
          </p:nvPr>
        </p:nvGraphicFramePr>
        <p:xfrm>
          <a:off x="609599" y="4665528"/>
          <a:ext cx="10972803" cy="978535"/>
        </p:xfrm>
        <a:graphic>
          <a:graphicData uri="http://schemas.openxmlformats.org/drawingml/2006/table">
            <a:tbl>
              <a:tblPr firstRow="1" firstCol="1" bandRow="1"/>
              <a:tblGrid>
                <a:gridCol w="1038027">
                  <a:extLst>
                    <a:ext uri="{9D8B030D-6E8A-4147-A177-3AD203B41FA5}">
                      <a16:colId xmlns:a16="http://schemas.microsoft.com/office/drawing/2014/main" val="39574687"/>
                    </a:ext>
                  </a:extLst>
                </a:gridCol>
                <a:gridCol w="939272">
                  <a:extLst>
                    <a:ext uri="{9D8B030D-6E8A-4147-A177-3AD203B41FA5}">
                      <a16:colId xmlns:a16="http://schemas.microsoft.com/office/drawing/2014/main" val="1166698184"/>
                    </a:ext>
                  </a:extLst>
                </a:gridCol>
                <a:gridCol w="917326">
                  <a:extLst>
                    <a:ext uri="{9D8B030D-6E8A-4147-A177-3AD203B41FA5}">
                      <a16:colId xmlns:a16="http://schemas.microsoft.com/office/drawing/2014/main" val="2678943507"/>
                    </a:ext>
                  </a:extLst>
                </a:gridCol>
                <a:gridCol w="917326">
                  <a:extLst>
                    <a:ext uri="{9D8B030D-6E8A-4147-A177-3AD203B41FA5}">
                      <a16:colId xmlns:a16="http://schemas.microsoft.com/office/drawing/2014/main" val="1409021699"/>
                    </a:ext>
                  </a:extLst>
                </a:gridCol>
                <a:gridCol w="915132">
                  <a:extLst>
                    <a:ext uri="{9D8B030D-6E8A-4147-A177-3AD203B41FA5}">
                      <a16:colId xmlns:a16="http://schemas.microsoft.com/office/drawing/2014/main" val="1807751767"/>
                    </a:ext>
                  </a:extLst>
                </a:gridCol>
                <a:gridCol w="915132">
                  <a:extLst>
                    <a:ext uri="{9D8B030D-6E8A-4147-A177-3AD203B41FA5}">
                      <a16:colId xmlns:a16="http://schemas.microsoft.com/office/drawing/2014/main" val="4184492682"/>
                    </a:ext>
                  </a:extLst>
                </a:gridCol>
                <a:gridCol w="915132">
                  <a:extLst>
                    <a:ext uri="{9D8B030D-6E8A-4147-A177-3AD203B41FA5}">
                      <a16:colId xmlns:a16="http://schemas.microsoft.com/office/drawing/2014/main" val="1739409164"/>
                    </a:ext>
                  </a:extLst>
                </a:gridCol>
                <a:gridCol w="915132">
                  <a:extLst>
                    <a:ext uri="{9D8B030D-6E8A-4147-A177-3AD203B41FA5}">
                      <a16:colId xmlns:a16="http://schemas.microsoft.com/office/drawing/2014/main" val="1200921036"/>
                    </a:ext>
                  </a:extLst>
                </a:gridCol>
                <a:gridCol w="897575">
                  <a:extLst>
                    <a:ext uri="{9D8B030D-6E8A-4147-A177-3AD203B41FA5}">
                      <a16:colId xmlns:a16="http://schemas.microsoft.com/office/drawing/2014/main" val="1924709839"/>
                    </a:ext>
                  </a:extLst>
                </a:gridCol>
                <a:gridCol w="899770">
                  <a:extLst>
                    <a:ext uri="{9D8B030D-6E8A-4147-A177-3AD203B41FA5}">
                      <a16:colId xmlns:a16="http://schemas.microsoft.com/office/drawing/2014/main" val="2428082717"/>
                    </a:ext>
                  </a:extLst>
                </a:gridCol>
                <a:gridCol w="974385">
                  <a:extLst>
                    <a:ext uri="{9D8B030D-6E8A-4147-A177-3AD203B41FA5}">
                      <a16:colId xmlns:a16="http://schemas.microsoft.com/office/drawing/2014/main" val="2398093815"/>
                    </a:ext>
                  </a:extLst>
                </a:gridCol>
                <a:gridCol w="728594">
                  <a:extLst>
                    <a:ext uri="{9D8B030D-6E8A-4147-A177-3AD203B41FA5}">
                      <a16:colId xmlns:a16="http://schemas.microsoft.com/office/drawing/2014/main" val="4023809215"/>
                    </a:ext>
                  </a:extLst>
                </a:gridCol>
              </a:tblGrid>
              <a:tr h="190500">
                <a:tc rowSpan="2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Segment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Spot ID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10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Brake Temperature (˚F)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2780561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Brake 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Brake 2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Brake 3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Brake 4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Brake 5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Brake 6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Brake 7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Brake 8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Brake 9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Brake 10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9368354"/>
                  </a:ext>
                </a:extLst>
              </a:tr>
              <a:tr h="190500">
                <a:tc rowSpan="3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1) V 1 – V 2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2) V 2 – V 3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V 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51417368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V 2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6550527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V 3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98200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42742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Images During the Tests</a:t>
            </a:r>
            <a:endParaRPr lang="en-US" dirty="0"/>
          </a:p>
        </p:txBody>
      </p:sp>
      <p:pic>
        <p:nvPicPr>
          <p:cNvPr id="11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3418" y="1154545"/>
            <a:ext cx="10998670" cy="4585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8247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19288" y="1126836"/>
            <a:ext cx="7636421" cy="471516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buClr>
                <a:schemeClr val="accent6"/>
              </a:buClr>
              <a:buFont typeface="Wingdings" panose="05000000000000000000" pitchFamily="2" charset="2"/>
              <a:buChar char="§"/>
            </a:pPr>
            <a:r>
              <a:rPr lang="en-US" sz="2000" b="0" dirty="0"/>
              <a:t>Truck downgrade braking has long been a problem for truck drivers on steep downgrades</a:t>
            </a:r>
          </a:p>
          <a:p>
            <a:pPr>
              <a:spcAft>
                <a:spcPts val="600"/>
              </a:spcAft>
              <a:buClr>
                <a:schemeClr val="accent6"/>
              </a:buClr>
              <a:buFont typeface="Wingdings" panose="05000000000000000000" pitchFamily="2" charset="2"/>
              <a:buChar char="§"/>
            </a:pPr>
            <a:r>
              <a:rPr lang="en-US" sz="2000" b="0" dirty="0"/>
              <a:t>Downgrade crashes occur when truck brake temperature exceeds critical braking temperature</a:t>
            </a:r>
          </a:p>
          <a:p>
            <a:pPr>
              <a:spcAft>
                <a:spcPts val="600"/>
              </a:spcAft>
              <a:buClr>
                <a:schemeClr val="accent6"/>
              </a:buClr>
              <a:buFont typeface="Wingdings" panose="05000000000000000000" pitchFamily="2" charset="2"/>
              <a:buChar char="§"/>
            </a:pPr>
            <a:r>
              <a:rPr lang="en-US" sz="2000" b="0" dirty="0"/>
              <a:t>This phenomenon is called brake fade and leads to a truck runaway event with costly consequences</a:t>
            </a:r>
          </a:p>
          <a:p>
            <a:pPr>
              <a:spcAft>
                <a:spcPts val="600"/>
              </a:spcAft>
              <a:buClr>
                <a:schemeClr val="accent6"/>
              </a:buClr>
              <a:buFont typeface="Wingdings" panose="05000000000000000000" pitchFamily="2" charset="2"/>
              <a:buChar char="§"/>
            </a:pPr>
            <a:r>
              <a:rPr lang="en-US" sz="2000" b="0" dirty="0"/>
              <a:t>The FHWA developed a Grade Severity Rating system (GSRS) Model, which used together with Weight Specific signs (WSS) enables the driver to select appropriate speeds during downgrades to avoid “fade”</a:t>
            </a:r>
          </a:p>
          <a:p>
            <a:pPr>
              <a:spcAft>
                <a:spcPts val="600"/>
              </a:spcAft>
              <a:buClr>
                <a:schemeClr val="accent6"/>
              </a:buClr>
              <a:buFont typeface="Wingdings" panose="05000000000000000000" pitchFamily="2" charset="2"/>
              <a:buChar char="§"/>
            </a:pPr>
            <a:r>
              <a:rPr lang="en-US" sz="2000" b="0" dirty="0"/>
              <a:t>A prior study updated the parameters of the GSRS using an instrumented vehicle which took into account current truck configurations and braking systems</a:t>
            </a:r>
          </a:p>
          <a:p>
            <a:pPr>
              <a:buClr>
                <a:schemeClr val="accent6"/>
              </a:buClr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Background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BEC1148-9C20-4260-9C13-4918305898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7884"/>
          <a:stretch/>
        </p:blipFill>
        <p:spPr>
          <a:xfrm>
            <a:off x="8340436" y="1126836"/>
            <a:ext cx="3442956" cy="30419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33E39AA-DE51-4E8D-B804-B5E1C46FCA0F}"/>
              </a:ext>
            </a:extLst>
          </p:cNvPr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5708" y="3921432"/>
            <a:ext cx="3823855" cy="20956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124216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5C253B8-B181-4E85-8203-F83B30E138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400" y="1148080"/>
            <a:ext cx="11706942" cy="4544797"/>
          </a:xfrm>
        </p:spPr>
        <p:txBody>
          <a:bodyPr/>
          <a:lstStyle/>
          <a:p>
            <a:pPr marL="3657600" lvl="8" indent="0">
              <a:buNone/>
            </a:pP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                   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1A8B7E9-11E6-4DA6-8ECF-7A43CF4857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71120"/>
            <a:ext cx="10972800" cy="85206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TEST RESULTS</a:t>
            </a: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8C062E31-FFFA-48DC-A662-0229A29BD73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3762193"/>
              </p:ext>
            </p:extLst>
          </p:nvPr>
        </p:nvGraphicFramePr>
        <p:xfrm>
          <a:off x="4621161" y="2094229"/>
          <a:ext cx="3687099" cy="23867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5FDC55AD-0274-41A9-834F-5C78FC61CEB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7197934"/>
              </p:ext>
            </p:extLst>
          </p:nvPr>
        </p:nvGraphicFramePr>
        <p:xfrm>
          <a:off x="8141108" y="2057400"/>
          <a:ext cx="3883744" cy="24236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F77228D2-B4E2-4B3D-9A3C-18D672D8461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57867748"/>
              </p:ext>
            </p:extLst>
          </p:nvPr>
        </p:nvGraphicFramePr>
        <p:xfrm>
          <a:off x="560442" y="2094229"/>
          <a:ext cx="3972229" cy="238678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8C52A2A8-5DBE-4BAC-9478-F4BC74228DD5}"/>
              </a:ext>
            </a:extLst>
          </p:cNvPr>
          <p:cNvSpPr txBox="1"/>
          <p:nvPr/>
        </p:nvSpPr>
        <p:spPr>
          <a:xfrm>
            <a:off x="730047" y="4530657"/>
            <a:ext cx="401156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Temperature parameters versus power into brakes at 32.5 </a:t>
            </a:r>
            <a:r>
              <a:rPr lang="en-US" sz="1400" b="1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mph</a:t>
            </a: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604B5D-A96E-4FDF-AC56-5E32D9C20550}"/>
              </a:ext>
            </a:extLst>
          </p:cNvPr>
          <p:cNvSpPr txBox="1"/>
          <p:nvPr/>
        </p:nvSpPr>
        <p:spPr>
          <a:xfrm>
            <a:off x="4862055" y="4545502"/>
            <a:ext cx="344620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Temperature parameters versus power into brakes at 37.5 </a:t>
            </a:r>
            <a:r>
              <a:rPr lang="en-US" sz="1400" b="1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mph</a:t>
            </a: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E100168-1C2D-4682-8D40-586CD7C0C3D4}"/>
              </a:ext>
            </a:extLst>
          </p:cNvPr>
          <p:cNvSpPr txBox="1"/>
          <p:nvPr/>
        </p:nvSpPr>
        <p:spPr>
          <a:xfrm>
            <a:off x="8611589" y="4547386"/>
            <a:ext cx="344620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Temperature parameters versus power into brakes at 47.5 </a:t>
            </a:r>
            <a:r>
              <a:rPr lang="en-US" sz="1400" b="1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mph</a:t>
            </a: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31053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D2FAB71-4BDF-4B49-B304-CB1A69039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TEST RESULTS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740878A9-D0BF-489A-9021-6EA31207C93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71239192"/>
              </p:ext>
            </p:extLst>
          </p:nvPr>
        </p:nvGraphicFramePr>
        <p:xfrm>
          <a:off x="519288" y="1136913"/>
          <a:ext cx="6768203" cy="307486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E94F69A2-1E92-47BC-82EA-1F3567A92EC6}"/>
              </a:ext>
            </a:extLst>
          </p:cNvPr>
          <p:cNvSpPr txBox="1"/>
          <p:nvPr/>
        </p:nvSpPr>
        <p:spPr>
          <a:xfrm>
            <a:off x="1025861" y="3859961"/>
            <a:ext cx="728472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20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Variation of heat transfer parameter with </a:t>
            </a:r>
            <a:r>
              <a:rPr lang="en-US" sz="1600" b="1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speed</a:t>
            </a:r>
            <a:endParaRPr lang="en-US" sz="16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AED095-5373-411C-8256-2C945483791B}"/>
              </a:ext>
            </a:extLst>
          </p:cNvPr>
          <p:cNvSpPr txBox="1"/>
          <p:nvPr/>
        </p:nvSpPr>
        <p:spPr>
          <a:xfrm>
            <a:off x="1025861" y="4385168"/>
            <a:ext cx="10388649" cy="12413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20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 equation relating 1/K</a:t>
            </a:r>
            <a:r>
              <a:rPr lang="en-US" sz="1600" baseline="-25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to V is obtained as </a:t>
            </a:r>
            <a:r>
              <a:rPr lang="en-US" sz="1600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follows: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>
              <a:lnSpc>
                <a:spcPct val="20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1/K</a:t>
            </a:r>
            <a:r>
              <a:rPr lang="en-US" sz="1600" baseline="-250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2</a:t>
            </a:r>
            <a:r>
              <a:rPr lang="en-US" sz="16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= 0.0621V - 0.9078, Thus K</a:t>
            </a:r>
            <a:r>
              <a:rPr lang="en-US" sz="1600" baseline="-250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2</a:t>
            </a:r>
            <a:r>
              <a:rPr lang="en-US" sz="16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= (0.0621V - 0.9078)</a:t>
            </a:r>
            <a:r>
              <a:rPr lang="en-US" sz="1600" baseline="300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-</a:t>
            </a:r>
            <a:r>
              <a:rPr lang="en-US" sz="1600" baseline="30000" dirty="0" smtClean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1</a:t>
            </a:r>
            <a:r>
              <a:rPr lang="en-US" sz="1600" baseline="-250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			</a:t>
            </a:r>
            <a:r>
              <a:rPr lang="en-US" sz="1800" baseline="-250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		                                                                                </a:t>
            </a:r>
            <a:r>
              <a:rPr lang="en-US" sz="1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(3)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sz="1800" baseline="-25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46358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00141E6-786E-481D-BB01-9117621D27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5551" y="5158501"/>
            <a:ext cx="10647477" cy="771236"/>
          </a:xfrm>
        </p:spPr>
        <p:txBody>
          <a:bodyPr>
            <a:normAutofit/>
          </a:bodyPr>
          <a:lstStyle/>
          <a:p>
            <a:pPr marL="0" marR="0">
              <a:lnSpc>
                <a:spcPct val="20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Comparison of field brake temperatures and predicted brake </a:t>
            </a:r>
            <a:r>
              <a:rPr lang="en-US" sz="1800" b="1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temperatures</a:t>
            </a:r>
            <a:endParaRPr lang="en-US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0D8A114-7175-423A-A999-A85E92752C7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86287670"/>
              </p:ext>
            </p:extLst>
          </p:nvPr>
        </p:nvGraphicFramePr>
        <p:xfrm>
          <a:off x="983414" y="1194954"/>
          <a:ext cx="10508674" cy="41355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Title 2">
            <a:extLst>
              <a:ext uri="{FF2B5EF4-FFF2-40B4-BE49-F238E27FC236}">
                <a16:creationId xmlns:a16="http://schemas.microsoft.com/office/drawing/2014/main" id="{47CAC711-2A11-49B6-A187-AAA79966D422}"/>
              </a:ext>
            </a:extLst>
          </p:cNvPr>
          <p:cNvSpPr txBox="1">
            <a:spLocks/>
          </p:cNvSpPr>
          <p:nvPr/>
        </p:nvSpPr>
        <p:spPr>
          <a:xfrm>
            <a:off x="519288" y="74744"/>
            <a:ext cx="10972800" cy="8436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TEST RESULTS</a:t>
            </a:r>
          </a:p>
        </p:txBody>
      </p:sp>
    </p:spTree>
    <p:extLst>
      <p:ext uri="{BB962C8B-B14F-4D97-AF65-F5344CB8AC3E}">
        <p14:creationId xmlns:p14="http://schemas.microsoft.com/office/powerpoint/2010/main" val="25788558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01E90CD-177D-4E8A-88DD-FB1A07DBE38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9300065"/>
              </p:ext>
            </p:extLst>
          </p:nvPr>
        </p:nvGraphicFramePr>
        <p:xfrm>
          <a:off x="593179" y="1399011"/>
          <a:ext cx="7941656" cy="1920240"/>
        </p:xfrm>
        <a:graphic>
          <a:graphicData uri="http://schemas.openxmlformats.org/drawingml/2006/table">
            <a:tbl>
              <a:tblPr firstRow="1" firstCol="1" bandRow="1">
                <a:tableStyleId>{D7AC3CCA-C797-4891-BE02-D94E43425B78}</a:tableStyleId>
              </a:tblPr>
              <a:tblGrid>
                <a:gridCol w="4135839">
                  <a:extLst>
                    <a:ext uri="{9D8B030D-6E8A-4147-A177-3AD203B41FA5}">
                      <a16:colId xmlns:a16="http://schemas.microsoft.com/office/drawing/2014/main" val="1671972307"/>
                    </a:ext>
                  </a:extLst>
                </a:gridCol>
                <a:gridCol w="3805817">
                  <a:extLst>
                    <a:ext uri="{9D8B030D-6E8A-4147-A177-3AD203B41FA5}">
                      <a16:colId xmlns:a16="http://schemas.microsoft.com/office/drawing/2014/main" val="4125689213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Variable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Value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90266524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Number of Segments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118872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7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08615937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Maximum Brake temperature (˚F)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118872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500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58221786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Maximum weight for downgrade (</a:t>
                      </a:r>
                      <a:r>
                        <a:rPr lang="en-US" sz="1200" dirty="0" err="1">
                          <a:effectLst/>
                        </a:rPr>
                        <a:t>lb</a:t>
                      </a:r>
                      <a:r>
                        <a:rPr lang="en-US" sz="1200" dirty="0">
                          <a:effectLst/>
                        </a:rPr>
                        <a:t>)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118872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80,000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98539377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Maximum descent speed (mph)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118872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65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068469935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Initial brake temperature (˚F)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118872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200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08500732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Ambient temperature (˚F)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118872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90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257084940"/>
                  </a:ext>
                </a:extLst>
              </a:tr>
            </a:tbl>
          </a:graphicData>
        </a:graphic>
      </p:graphicFrame>
      <p:sp>
        <p:nvSpPr>
          <p:cNvPr id="5" name="Title 2">
            <a:extLst>
              <a:ext uri="{FF2B5EF4-FFF2-40B4-BE49-F238E27FC236}">
                <a16:creationId xmlns:a16="http://schemas.microsoft.com/office/drawing/2014/main" id="{0729DC7B-430C-4329-B944-CC57D16B44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288" y="88491"/>
            <a:ext cx="10972800" cy="678425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TEST 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RESULTS 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1C2090-D8E2-4138-8D89-E1EAB2AFC17C}"/>
              </a:ext>
            </a:extLst>
          </p:cNvPr>
          <p:cNvSpPr txBox="1"/>
          <p:nvPr/>
        </p:nvSpPr>
        <p:spPr>
          <a:xfrm>
            <a:off x="519288" y="821753"/>
            <a:ext cx="957844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20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Input parameters of the downgrade segment used to compare the results of the two temperature </a:t>
            </a:r>
            <a:r>
              <a:rPr lang="en-US" sz="1600" b="1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models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811397EB-1BDB-4A40-AC58-01E313D18A6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23821237"/>
              </p:ext>
            </p:extLst>
          </p:nvPr>
        </p:nvGraphicFramePr>
        <p:xfrm>
          <a:off x="593179" y="3799232"/>
          <a:ext cx="7941656" cy="2926080"/>
        </p:xfrm>
        <a:graphic>
          <a:graphicData uri="http://schemas.openxmlformats.org/drawingml/2006/table">
            <a:tbl>
              <a:tblPr firstRow="1" firstCol="1" bandRow="1">
                <a:tableStyleId>{D7AC3CCA-C797-4891-BE02-D94E43425B78}</a:tableStyleId>
              </a:tblPr>
              <a:tblGrid>
                <a:gridCol w="1021839">
                  <a:extLst>
                    <a:ext uri="{9D8B030D-6E8A-4147-A177-3AD203B41FA5}">
                      <a16:colId xmlns:a16="http://schemas.microsoft.com/office/drawing/2014/main" val="2461165800"/>
                    </a:ext>
                  </a:extLst>
                </a:gridCol>
                <a:gridCol w="1748050">
                  <a:extLst>
                    <a:ext uri="{9D8B030D-6E8A-4147-A177-3AD203B41FA5}">
                      <a16:colId xmlns:a16="http://schemas.microsoft.com/office/drawing/2014/main" val="907365967"/>
                    </a:ext>
                  </a:extLst>
                </a:gridCol>
                <a:gridCol w="1386349">
                  <a:extLst>
                    <a:ext uri="{9D8B030D-6E8A-4147-A177-3AD203B41FA5}">
                      <a16:colId xmlns:a16="http://schemas.microsoft.com/office/drawing/2014/main" val="1091987955"/>
                    </a:ext>
                  </a:extLst>
                </a:gridCol>
                <a:gridCol w="1799303">
                  <a:extLst>
                    <a:ext uri="{9D8B030D-6E8A-4147-A177-3AD203B41FA5}">
                      <a16:colId xmlns:a16="http://schemas.microsoft.com/office/drawing/2014/main" val="4029032030"/>
                    </a:ext>
                  </a:extLst>
                </a:gridCol>
                <a:gridCol w="1986115">
                  <a:extLst>
                    <a:ext uri="{9D8B030D-6E8A-4147-A177-3AD203B41FA5}">
                      <a16:colId xmlns:a16="http://schemas.microsoft.com/office/drawing/2014/main" val="1456507883"/>
                    </a:ext>
                  </a:extLst>
                </a:gridCol>
              </a:tblGrid>
              <a:tr h="30861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Grade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Length (miles)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Radius (ft)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Superelevation (%)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Deflection Angle (degree)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270778170"/>
                  </a:ext>
                </a:extLst>
              </a:tr>
              <a:tr h="30861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0.01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0.006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100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0.04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81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046261063"/>
                  </a:ext>
                </a:extLst>
              </a:tr>
              <a:tr h="30861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0.01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0.040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154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0.04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80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892162952"/>
                  </a:ext>
                </a:extLst>
              </a:tr>
              <a:tr h="30861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0.02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0.123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371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0.04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100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836483186"/>
                  </a:ext>
                </a:extLst>
              </a:tr>
              <a:tr h="30861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0.03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0.690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1,500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0.04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140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776478205"/>
                  </a:ext>
                </a:extLst>
              </a:tr>
              <a:tr h="30861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0.04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0.040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144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0.06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75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567898879"/>
                  </a:ext>
                </a:extLst>
              </a:tr>
              <a:tr h="30861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0.05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0.112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340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0.06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100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112804191"/>
                  </a:ext>
                </a:extLst>
              </a:tr>
              <a:tr h="30861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0.06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0.660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1,660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0.06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120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4135923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D211F3B9-0391-4823-BBD7-15D85D7A90E6}"/>
              </a:ext>
            </a:extLst>
          </p:cNvPr>
          <p:cNvSpPr txBox="1"/>
          <p:nvPr/>
        </p:nvSpPr>
        <p:spPr>
          <a:xfrm>
            <a:off x="519288" y="3271818"/>
            <a:ext cx="10668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200000"/>
              </a:lnSpc>
              <a:spcBef>
                <a:spcPts val="1200"/>
              </a:spcBef>
              <a:spcAft>
                <a:spcPts val="800"/>
              </a:spcAft>
            </a:pPr>
            <a:r>
              <a:rPr lang="en-US" sz="16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Geometric information of the selected segment used for the </a:t>
            </a:r>
            <a:r>
              <a:rPr lang="en-US" sz="1600" b="1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comparison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43686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D548B13-F08C-41FE-A286-BBCCC29DC6D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094066"/>
              </p:ext>
            </p:extLst>
          </p:nvPr>
        </p:nvGraphicFramePr>
        <p:xfrm>
          <a:off x="1049482" y="1937968"/>
          <a:ext cx="9538853" cy="3566161"/>
        </p:xfrm>
        <a:graphic>
          <a:graphicData uri="http://schemas.openxmlformats.org/drawingml/2006/table">
            <a:tbl>
              <a:tblPr firstRow="1" firstCol="1" bandRow="1">
                <a:tableStyleId>{D7AC3CCA-C797-4891-BE02-D94E43425B78}</a:tableStyleId>
              </a:tblPr>
              <a:tblGrid>
                <a:gridCol w="1831255">
                  <a:extLst>
                    <a:ext uri="{9D8B030D-6E8A-4147-A177-3AD203B41FA5}">
                      <a16:colId xmlns:a16="http://schemas.microsoft.com/office/drawing/2014/main" val="2597343420"/>
                    </a:ext>
                  </a:extLst>
                </a:gridCol>
                <a:gridCol w="1652721">
                  <a:extLst>
                    <a:ext uri="{9D8B030D-6E8A-4147-A177-3AD203B41FA5}">
                      <a16:colId xmlns:a16="http://schemas.microsoft.com/office/drawing/2014/main" val="570520223"/>
                    </a:ext>
                  </a:extLst>
                </a:gridCol>
                <a:gridCol w="1560903">
                  <a:extLst>
                    <a:ext uri="{9D8B030D-6E8A-4147-A177-3AD203B41FA5}">
                      <a16:colId xmlns:a16="http://schemas.microsoft.com/office/drawing/2014/main" val="3413952099"/>
                    </a:ext>
                  </a:extLst>
                </a:gridCol>
                <a:gridCol w="1744539">
                  <a:extLst>
                    <a:ext uri="{9D8B030D-6E8A-4147-A177-3AD203B41FA5}">
                      <a16:colId xmlns:a16="http://schemas.microsoft.com/office/drawing/2014/main" val="1648316655"/>
                    </a:ext>
                  </a:extLst>
                </a:gridCol>
                <a:gridCol w="1451742">
                  <a:extLst>
                    <a:ext uri="{9D8B030D-6E8A-4147-A177-3AD203B41FA5}">
                      <a16:colId xmlns:a16="http://schemas.microsoft.com/office/drawing/2014/main" val="1781568061"/>
                    </a:ext>
                  </a:extLst>
                </a:gridCol>
                <a:gridCol w="1297693">
                  <a:extLst>
                    <a:ext uri="{9D8B030D-6E8A-4147-A177-3AD203B41FA5}">
                      <a16:colId xmlns:a16="http://schemas.microsoft.com/office/drawing/2014/main" val="3673027006"/>
                    </a:ext>
                  </a:extLst>
                </a:gridCol>
              </a:tblGrid>
              <a:tr h="76828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Max Weight (</a:t>
                      </a:r>
                      <a:r>
                        <a:rPr lang="en-US" sz="1200" dirty="0" err="1">
                          <a:effectLst/>
                        </a:rPr>
                        <a:t>lb</a:t>
                      </a:r>
                      <a:r>
                        <a:rPr lang="en-US" sz="1200" dirty="0">
                          <a:effectLst/>
                        </a:rPr>
                        <a:t>)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Max Speed (mph)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T </a:t>
                      </a:r>
                      <a:r>
                        <a:rPr lang="en-US" sz="1200" dirty="0" err="1">
                          <a:effectLst/>
                        </a:rPr>
                        <a:t>Desc</a:t>
                      </a:r>
                      <a:r>
                        <a:rPr lang="en-US" sz="1200" dirty="0">
                          <a:effectLst/>
                        </a:rPr>
                        <a:t> (˚F)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T Emerge (˚F)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T Final (˚F)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Time (min)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9889770"/>
                  </a:ext>
                </a:extLst>
              </a:tr>
              <a:tr h="69947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80000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</a:rPr>
                        <a:t>60 / 60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</a:rPr>
                        <a:t>252 / 252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</a:rPr>
                        <a:t>90 / 90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</a:rPr>
                        <a:t>342 / 342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</a:rPr>
                        <a:t>03 / 03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37264103"/>
                  </a:ext>
                </a:extLst>
              </a:tr>
              <a:tr h="69947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75000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</a:rPr>
                        <a:t>61 / 61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</a:rPr>
                        <a:t>245 / 245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</a:rPr>
                        <a:t>87 / 87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</a:rPr>
                        <a:t>332 / 332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</a:rPr>
                        <a:t>03 / 03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708661435"/>
                  </a:ext>
                </a:extLst>
              </a:tr>
              <a:tr h="69947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70000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</a:rPr>
                        <a:t>63 / 63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</a:rPr>
                        <a:t>238 / 238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</a:rPr>
                        <a:t>86 / 86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</a:rPr>
                        <a:t>324 / 324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</a:rPr>
                        <a:t>03 / 03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767558789"/>
                  </a:ext>
                </a:extLst>
              </a:tr>
              <a:tr h="69947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65000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</a:rPr>
                        <a:t>65 / 65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</a:rPr>
                        <a:t>230 /230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</a:rPr>
                        <a:t>85 /85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</a:rPr>
                        <a:t>315 / 315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</a:rPr>
                        <a:t>03 / 03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990696344"/>
                  </a:ext>
                </a:extLst>
              </a:tr>
            </a:tbl>
          </a:graphicData>
        </a:graphic>
      </p:graphicFrame>
      <p:sp>
        <p:nvSpPr>
          <p:cNvPr id="5" name="Rectangle 1">
            <a:extLst>
              <a:ext uri="{FF2B5EF4-FFF2-40B4-BE49-F238E27FC236}">
                <a16:creationId xmlns:a16="http://schemas.microsoft.com/office/drawing/2014/main" id="{2D06F604-443A-4E65-977F-2A5B623307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8645" y="1140103"/>
            <a:ext cx="953885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Comparison</a:t>
            </a:r>
            <a:r>
              <a:rPr kumimoji="0" lang="en-US" altLang="en-US" b="1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of </a:t>
            </a:r>
            <a:r>
              <a:rPr lang="en-US" alt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aximum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descent speeds corresponding to various weight categories 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between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GSRS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(2016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 </a:t>
            </a:r>
            <a:r>
              <a:rPr lang="en-US" alt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and </a:t>
            </a:r>
            <a:r>
              <a:rPr lang="en-US" altLang="en-US" b="1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updated GSRS (2021) model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5357269F-42EE-44B1-A046-84716ECA9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288" y="114300"/>
            <a:ext cx="10972800" cy="748145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TEST RESULTS</a:t>
            </a:r>
          </a:p>
        </p:txBody>
      </p:sp>
    </p:spTree>
    <p:extLst>
      <p:ext uri="{BB962C8B-B14F-4D97-AF65-F5344CB8AC3E}">
        <p14:creationId xmlns:p14="http://schemas.microsoft.com/office/powerpoint/2010/main" val="7279522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9DF2C53-96C7-419B-A97E-2389863852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2976" y="2754518"/>
            <a:ext cx="6430297" cy="1348964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4400" dirty="0" smtClean="0">
                <a:latin typeface="Calibri" panose="020F0502020204030204" pitchFamily="34" charset="0"/>
                <a:cs typeface="Calibri" panose="020F0502020204030204" pitchFamily="34" charset="0"/>
              </a:rPr>
              <a:t>GSRS Automation Software Version 1.0 </a:t>
            </a:r>
            <a:endParaRPr lang="en-US" sz="4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3273" y="1447800"/>
            <a:ext cx="3962400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0597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8C0A1F3-F7A4-479D-8C3C-1B4BDFA12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768" y="198733"/>
            <a:ext cx="10892320" cy="511276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GSRS Software 1.0 - Continuous Slope Method</a:t>
            </a:r>
          </a:p>
        </p:txBody>
      </p:sp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6258934" y="1281804"/>
            <a:ext cx="4962525" cy="453453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/>
          <p:cNvPicPr/>
          <p:nvPr/>
        </p:nvPicPr>
        <p:blipFill>
          <a:blip r:embed="rId3"/>
          <a:stretch>
            <a:fillRect/>
          </a:stretch>
        </p:blipFill>
        <p:spPr>
          <a:xfrm>
            <a:off x="1101984" y="1265639"/>
            <a:ext cx="4624561" cy="45507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322265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>
            <a:extLst>
              <a:ext uri="{FF2B5EF4-FFF2-40B4-BE49-F238E27FC236}">
                <a16:creationId xmlns:a16="http://schemas.microsoft.com/office/drawing/2014/main" id="{36F61F99-C455-4D82-ADEA-E0EC86413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288" y="175491"/>
            <a:ext cx="10972800" cy="56044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GSRS Software 1.0 – Temperature Profile</a:t>
            </a:r>
          </a:p>
        </p:txBody>
      </p:sp>
      <p:pic>
        <p:nvPicPr>
          <p:cNvPr id="6" name="Content Placeholder 5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2140" y="1415473"/>
            <a:ext cx="7207720" cy="4241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493380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668D3C0-F7C9-40F5-BB9E-C2004FE8D2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645" y="-148696"/>
            <a:ext cx="11295443" cy="11430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GSRS Software 1.0- Separate Downgrade Method</a:t>
            </a:r>
          </a:p>
        </p:txBody>
      </p:sp>
      <p:pic>
        <p:nvPicPr>
          <p:cNvPr id="5" name="Content Placeholder 4" descr="Graphical user interface, application&#10;&#10;Description automatically generated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47968" y="2272602"/>
            <a:ext cx="6063829" cy="42418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/>
          <p:cNvPicPr/>
          <p:nvPr/>
        </p:nvPicPr>
        <p:blipFill>
          <a:blip r:embed="rId3"/>
          <a:stretch>
            <a:fillRect/>
          </a:stretch>
        </p:blipFill>
        <p:spPr>
          <a:xfrm>
            <a:off x="887503" y="1151779"/>
            <a:ext cx="6363041" cy="926403"/>
          </a:xfrm>
          <a:prstGeom prst="rect">
            <a:avLst/>
          </a:prstGeom>
        </p:spPr>
      </p:pic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C9DF2C53-96C7-419B-A97E-238986385241}"/>
              </a:ext>
            </a:extLst>
          </p:cNvPr>
          <p:cNvSpPr txBox="1">
            <a:spLocks/>
          </p:cNvSpPr>
          <p:nvPr/>
        </p:nvSpPr>
        <p:spPr>
          <a:xfrm>
            <a:off x="196645" y="3731036"/>
            <a:ext cx="6430297" cy="4829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dirty="0" smtClean="0">
                <a:latin typeface="Calibri" panose="020F0502020204030204" pitchFamily="34" charset="0"/>
                <a:cs typeface="Calibri" panose="020F0502020204030204" pitchFamily="34" charset="0"/>
              </a:rPr>
              <a:t>Braking Phase</a:t>
            </a: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7521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4BF0456-BB20-477C-BF60-22B3C824E7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287" y="0"/>
            <a:ext cx="11387577" cy="894735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GSRS Software 1.0 – Separate Downgrade Method</a:t>
            </a:r>
          </a:p>
        </p:txBody>
      </p:sp>
      <p:pic>
        <p:nvPicPr>
          <p:cNvPr id="5" name="Picture 4" descr="Graphical user interface&#10;&#10;Description automatically generated"/>
          <p:cNvPicPr/>
          <p:nvPr/>
        </p:nvPicPr>
        <p:blipFill>
          <a:blip r:embed="rId2"/>
          <a:stretch>
            <a:fillRect/>
          </a:stretch>
        </p:blipFill>
        <p:spPr>
          <a:xfrm>
            <a:off x="4865519" y="1259443"/>
            <a:ext cx="6237782" cy="431886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C9DF2C53-96C7-419B-A97E-238986385241}"/>
              </a:ext>
            </a:extLst>
          </p:cNvPr>
          <p:cNvSpPr txBox="1">
            <a:spLocks/>
          </p:cNvSpPr>
          <p:nvPr/>
        </p:nvSpPr>
        <p:spPr>
          <a:xfrm>
            <a:off x="-71210" y="2935883"/>
            <a:ext cx="6430297" cy="4829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dirty="0" smtClean="0">
                <a:latin typeface="Calibri" panose="020F0502020204030204" pitchFamily="34" charset="0"/>
                <a:cs typeface="Calibri" panose="020F0502020204030204" pitchFamily="34" charset="0"/>
              </a:rPr>
              <a:t>Non-Braking Phase</a:t>
            </a: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5676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19288" y="1212274"/>
            <a:ext cx="6631709" cy="4241800"/>
          </a:xfrm>
        </p:spPr>
        <p:txBody>
          <a:bodyPr>
            <a:normAutofit fontScale="92500" lnSpcReduction="10000"/>
          </a:bodyPr>
          <a:lstStyle/>
          <a:p>
            <a:pPr>
              <a:spcAft>
                <a:spcPts val="600"/>
              </a:spcAft>
              <a:buClr>
                <a:schemeClr val="accent6"/>
              </a:buClr>
              <a:buFont typeface="Wingdings" panose="05000000000000000000" pitchFamily="2" charset="2"/>
              <a:buChar char="§"/>
            </a:pPr>
            <a:r>
              <a:rPr lang="en-US" sz="2400" b="0" dirty="0"/>
              <a:t>In the previous study,  a 2016 Kenworth T-680 truck with front air disc brakes and rear drum brakes was used for the field tests</a:t>
            </a:r>
          </a:p>
          <a:p>
            <a:pPr>
              <a:spcAft>
                <a:spcPts val="600"/>
              </a:spcAft>
              <a:buClr>
                <a:schemeClr val="accent6"/>
              </a:buClr>
              <a:buFont typeface="Wingdings" panose="05000000000000000000" pitchFamily="2" charset="2"/>
              <a:buChar char="§"/>
            </a:pPr>
            <a:r>
              <a:rPr lang="en-US" sz="2400" b="0" dirty="0"/>
              <a:t>Since disc brakes account for only 20% of the brake market, the model needs to be validated for trucks fitted with only drum brakes</a:t>
            </a:r>
          </a:p>
          <a:p>
            <a:pPr>
              <a:spcAft>
                <a:spcPts val="600"/>
              </a:spcAft>
              <a:buClr>
                <a:schemeClr val="accent6"/>
              </a:buClr>
              <a:buFont typeface="Wingdings" panose="05000000000000000000" pitchFamily="2" charset="2"/>
              <a:buChar char="§"/>
            </a:pPr>
            <a:r>
              <a:rPr lang="en-US" sz="2400" dirty="0"/>
              <a:t>Truck instrumentation is not required for the GSRS field tests</a:t>
            </a:r>
          </a:p>
          <a:p>
            <a:pPr>
              <a:spcAft>
                <a:spcPts val="600"/>
              </a:spcAft>
              <a:buClr>
                <a:schemeClr val="accent6"/>
              </a:buClr>
              <a:buFont typeface="Wingdings" panose="05000000000000000000" pitchFamily="2" charset="2"/>
              <a:buChar char="§"/>
            </a:pPr>
            <a:r>
              <a:rPr lang="en-US" sz="2400" b="0" dirty="0">
                <a:solidFill>
                  <a:srgbClr val="FF0000"/>
                </a:solidFill>
              </a:rPr>
              <a:t>The procedure consists of </a:t>
            </a:r>
          </a:p>
          <a:p>
            <a:pPr lvl="1">
              <a:spcAft>
                <a:spcPts val="600"/>
              </a:spcAft>
              <a:buClr>
                <a:schemeClr val="accent6"/>
              </a:buClr>
              <a:buFont typeface="Wingdings" panose="05000000000000000000" pitchFamily="2" charset="2"/>
              <a:buChar char="ü"/>
            </a:pPr>
            <a:r>
              <a:rPr lang="en-US" sz="1800" b="0" dirty="0">
                <a:solidFill>
                  <a:srgbClr val="FF0000"/>
                </a:solidFill>
              </a:rPr>
              <a:t>Hill Descent </a:t>
            </a:r>
            <a:r>
              <a:rPr lang="en-US" sz="1800" dirty="0">
                <a:solidFill>
                  <a:srgbClr val="FF0000"/>
                </a:solidFill>
              </a:rPr>
              <a:t>test on 06/29/2021 (Tue) and </a:t>
            </a:r>
          </a:p>
          <a:p>
            <a:pPr lvl="1">
              <a:spcAft>
                <a:spcPts val="600"/>
              </a:spcAft>
              <a:buClr>
                <a:schemeClr val="accent6"/>
              </a:buClr>
              <a:buFont typeface="Wingdings" panose="05000000000000000000" pitchFamily="2" charset="2"/>
              <a:buChar char="ü"/>
            </a:pPr>
            <a:r>
              <a:rPr lang="en-US" sz="1800" b="0" dirty="0">
                <a:solidFill>
                  <a:srgbClr val="FF0000"/>
                </a:solidFill>
              </a:rPr>
              <a:t>Validation test on 06/30/2021 (Wed)</a:t>
            </a:r>
          </a:p>
          <a:p>
            <a:pPr>
              <a:spcAft>
                <a:spcPts val="600"/>
              </a:spcAft>
              <a:buClr>
                <a:schemeClr val="accent6"/>
              </a:buClr>
            </a:pPr>
            <a:endParaRPr lang="en-US" sz="2000" b="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Overview of the GSRS Field Test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7238B3-D26A-4155-975A-D9B1D551E8A6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36508" y="4129612"/>
            <a:ext cx="2503056" cy="16027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82209F6-AD12-46CD-AEE7-240264E6AC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9396" y="4129612"/>
            <a:ext cx="2503056" cy="16027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65"/>
          <a:stretch/>
        </p:blipFill>
        <p:spPr>
          <a:xfrm>
            <a:off x="7722272" y="1561324"/>
            <a:ext cx="3636737" cy="2380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3460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1438275"/>
            <a:ext cx="10972800" cy="4403726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  <a:spcAft>
                <a:spcPts val="1200"/>
              </a:spcAft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US" sz="3600" b="0" dirty="0">
                <a:latin typeface="Calibri" panose="020F0502020204030204" pitchFamily="34" charset="0"/>
                <a:ea typeface="Calibri" panose="020F0502020204030204" pitchFamily="34" charset="0"/>
              </a:rPr>
              <a:t>Sincere gratitude to </a:t>
            </a:r>
          </a:p>
          <a:p>
            <a:pPr lvl="1">
              <a:lnSpc>
                <a:spcPct val="80000"/>
              </a:lnSpc>
              <a:spcAft>
                <a:spcPts val="1200"/>
              </a:spcAft>
              <a:buClr>
                <a:srgbClr val="FFC000"/>
              </a:buClr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ADMIRAL TRANSPORT CORP. 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</a:rPr>
              <a:t>for providing the Truck</a:t>
            </a:r>
          </a:p>
          <a:p>
            <a:pPr lvl="1">
              <a:lnSpc>
                <a:spcPct val="80000"/>
              </a:lnSpc>
              <a:spcAft>
                <a:spcPts val="1200"/>
              </a:spcAft>
              <a:buClr>
                <a:srgbClr val="FFC000"/>
              </a:buClr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WYDOT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</a:rPr>
              <a:t> for taking care of the Traffic Control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966405" y="0"/>
            <a:ext cx="4259189" cy="940046"/>
          </a:xfrm>
        </p:spPr>
        <p:txBody>
          <a:bodyPr>
            <a:normAutofit/>
          </a:bodyPr>
          <a:lstStyle/>
          <a:p>
            <a:pPr algn="l"/>
            <a:r>
              <a:rPr lang="en-US" sz="4000" dirty="0">
                <a:latin typeface="Calibri" panose="020F0502020204030204" pitchFamily="34" charset="0"/>
                <a:ea typeface="Calibri" panose="020F0502020204030204" pitchFamily="34" charset="0"/>
              </a:rPr>
              <a:t>Acknowledgement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4712" y="3577734"/>
            <a:ext cx="1762125" cy="1609725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48" t="-798" r="46721" b="-798"/>
          <a:stretch>
            <a:fillRect/>
          </a:stretch>
        </p:blipFill>
        <p:spPr bwMode="auto">
          <a:xfrm>
            <a:off x="6096000" y="3707418"/>
            <a:ext cx="1533525" cy="124558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991106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438400" y="2062234"/>
            <a:ext cx="331520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5400" dirty="0">
                <a:latin typeface="Calibri" panose="020F0502020204030204" pitchFamily="34" charset="0"/>
                <a:cs typeface="Calibri" panose="020F0502020204030204" pitchFamily="34" charset="0"/>
              </a:rPr>
              <a:t>Thank you!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023A5D9-31C8-4845-A439-03674E9B2D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288" y="0"/>
            <a:ext cx="10972800" cy="9943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Q &amp; A</a:t>
            </a:r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18A20189-456F-44C2-A666-C54FD026A7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27241" y="3693388"/>
            <a:ext cx="8937522" cy="72021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600" b="0" dirty="0" smtClean="0">
                <a:latin typeface="Calibri" panose="020F0502020204030204" pitchFamily="34" charset="0"/>
                <a:cs typeface="Calibri" panose="020F0502020204030204" pitchFamily="34" charset="0"/>
              </a:rPr>
              <a:t>Questions </a:t>
            </a:r>
            <a:r>
              <a:rPr lang="en-US" sz="3600" b="0" dirty="0">
                <a:latin typeface="Calibri" panose="020F0502020204030204" pitchFamily="34" charset="0"/>
                <a:cs typeface="Calibri" panose="020F0502020204030204" pitchFamily="34" charset="0"/>
              </a:rPr>
              <a:t>please?</a:t>
            </a:r>
          </a:p>
        </p:txBody>
      </p:sp>
    </p:spTree>
    <p:extLst>
      <p:ext uri="{BB962C8B-B14F-4D97-AF65-F5344CB8AC3E}">
        <p14:creationId xmlns:p14="http://schemas.microsoft.com/office/powerpoint/2010/main" val="15429531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9DF2C53-96C7-419B-A97E-2389863852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7313" y="2973654"/>
            <a:ext cx="6430297" cy="482993"/>
          </a:xfrm>
        </p:spPr>
        <p:txBody>
          <a:bodyPr>
            <a:noAutofit/>
          </a:bodyPr>
          <a:lstStyle/>
          <a:p>
            <a:pPr algn="ctr"/>
            <a:r>
              <a:rPr lang="en-US" sz="4400" dirty="0">
                <a:latin typeface="Calibri" panose="020F0502020204030204" pitchFamily="34" charset="0"/>
                <a:cs typeface="Calibri" panose="020F0502020204030204" pitchFamily="34" charset="0"/>
              </a:rPr>
              <a:t>Demo for GSRS 1.0</a:t>
            </a:r>
          </a:p>
        </p:txBody>
      </p:sp>
      <p:pic>
        <p:nvPicPr>
          <p:cNvPr id="3" name="Picture 2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3273" y="1447800"/>
            <a:ext cx="3962400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0495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1203038"/>
            <a:ext cx="10972800" cy="4241800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spcAft>
                <a:spcPts val="800"/>
              </a:spcAft>
              <a:buAutoNum type="arabicParenR"/>
            </a:pPr>
            <a:r>
              <a:rPr lang="en-US" sz="2600" b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Traffic Control</a:t>
            </a:r>
          </a:p>
          <a:p>
            <a:pPr>
              <a:lnSpc>
                <a:spcPct val="110000"/>
              </a:lnSpc>
              <a:spcAft>
                <a:spcPts val="800"/>
              </a:spcAft>
              <a:buAutoNum type="arabicParenR"/>
            </a:pPr>
            <a:r>
              <a:rPr lang="en-US" sz="2600" b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Test Vehicle preparation</a:t>
            </a:r>
          </a:p>
          <a:p>
            <a:pPr>
              <a:lnSpc>
                <a:spcPct val="110000"/>
              </a:lnSpc>
              <a:spcAft>
                <a:spcPts val="800"/>
              </a:spcAft>
              <a:buAutoNum type="arabicParenR"/>
            </a:pPr>
            <a:r>
              <a:rPr lang="en-US" sz="2600" b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Equipment</a:t>
            </a:r>
          </a:p>
          <a:p>
            <a:pPr>
              <a:lnSpc>
                <a:spcPct val="110000"/>
              </a:lnSpc>
              <a:spcAft>
                <a:spcPts val="800"/>
              </a:spcAft>
              <a:buAutoNum type="arabicParenR"/>
            </a:pPr>
            <a:r>
              <a:rPr lang="en-US" sz="2600" b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Test locations</a:t>
            </a:r>
          </a:p>
          <a:p>
            <a:pPr>
              <a:lnSpc>
                <a:spcPct val="110000"/>
              </a:lnSpc>
              <a:spcAft>
                <a:spcPts val="800"/>
              </a:spcAft>
              <a:buAutoNum type="arabicParenR"/>
            </a:pPr>
            <a:r>
              <a:rPr lang="en-US" sz="2600" b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Scheduling</a:t>
            </a:r>
          </a:p>
          <a:p>
            <a:pPr>
              <a:lnSpc>
                <a:spcPct val="110000"/>
              </a:lnSpc>
              <a:spcAft>
                <a:spcPts val="800"/>
              </a:spcAft>
              <a:buAutoNum type="arabicParenR"/>
            </a:pPr>
            <a:r>
              <a:rPr lang="en-US" sz="2600" b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Data Collection Form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Testing Details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0936" y="3959016"/>
            <a:ext cx="2095498" cy="178340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t="1050" b="-1"/>
          <a:stretch/>
        </p:blipFill>
        <p:spPr>
          <a:xfrm>
            <a:off x="5633660" y="1203038"/>
            <a:ext cx="2198991" cy="254724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3114" y="1060529"/>
            <a:ext cx="4068886" cy="4526817"/>
          </a:xfrm>
          <a:prstGeom prst="rect">
            <a:avLst/>
          </a:prstGeom>
          <a:scene3d>
            <a:camera prst="orthographicFront">
              <a:rot lat="0" lon="10800000" rev="0"/>
            </a:camera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5941722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19288" y="1249219"/>
            <a:ext cx="7266967" cy="4241800"/>
          </a:xfrm>
        </p:spPr>
        <p:txBody>
          <a:bodyPr/>
          <a:lstStyle/>
          <a:p>
            <a:pPr>
              <a:spcAft>
                <a:spcPts val="600"/>
              </a:spcAft>
              <a:buClr>
                <a:schemeClr val="accent6"/>
              </a:buClr>
              <a:buFont typeface="Wingdings" panose="05000000000000000000" pitchFamily="2" charset="2"/>
              <a:buChar char="§"/>
            </a:pPr>
            <a:r>
              <a:rPr lang="en-US" sz="2400" b="0" dirty="0">
                <a:latin typeface="Calibri" panose="020F0502020204030204" pitchFamily="34" charset="0"/>
                <a:cs typeface="Calibri" panose="020F0502020204030204" pitchFamily="34" charset="0"/>
              </a:rPr>
              <a:t>Traffic control was provided by WYDOT</a:t>
            </a:r>
          </a:p>
          <a:p>
            <a:pPr>
              <a:spcAft>
                <a:spcPts val="600"/>
              </a:spcAft>
              <a:buClr>
                <a:schemeClr val="accent6"/>
              </a:buClr>
              <a:buFont typeface="Wingdings" panose="05000000000000000000" pitchFamily="2" charset="2"/>
              <a:buChar char="§"/>
            </a:pPr>
            <a:r>
              <a:rPr lang="en-US" sz="2400" b="0" dirty="0">
                <a:latin typeface="Calibri" panose="020F0502020204030204" pitchFamily="34" charset="0"/>
                <a:cs typeface="Calibri" panose="020F0502020204030204" pitchFamily="34" charset="0"/>
              </a:rPr>
              <a:t>Radio broadcasts were made to inform residents within the vicinity of the test locations</a:t>
            </a:r>
          </a:p>
          <a:p>
            <a:pPr>
              <a:buClr>
                <a:schemeClr val="accent6"/>
              </a:buClr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Traffic Control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C44424-49F5-4BF1-9196-556371E2AB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1274" y="2981297"/>
            <a:ext cx="4069759" cy="29599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C3544B3-F45A-401A-8579-4C2F7F1E78C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483" t="14058"/>
          <a:stretch/>
        </p:blipFill>
        <p:spPr>
          <a:xfrm>
            <a:off x="7786255" y="1249219"/>
            <a:ext cx="3973688" cy="2814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8270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1313874"/>
            <a:ext cx="6465455" cy="424180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buClr>
                <a:schemeClr val="accent6"/>
              </a:buClr>
              <a:buFont typeface="Wingdings" panose="05000000000000000000" pitchFamily="2" charset="2"/>
              <a:buChar char="§"/>
            </a:pPr>
            <a:r>
              <a:rPr lang="en-US" sz="2400" b="0" dirty="0">
                <a:latin typeface="Calibri" panose="020F0502020204030204" pitchFamily="34" charset="0"/>
                <a:cs typeface="Calibri" panose="020F0502020204030204" pitchFamily="34" charset="0"/>
              </a:rPr>
              <a:t>2010 Freightliner Cascadia with sleeper in a 3-axle all drum configuration + 53' dry van trailer with a 2-axle all drum configuration. </a:t>
            </a:r>
          </a:p>
          <a:p>
            <a:pPr>
              <a:spcAft>
                <a:spcPts val="600"/>
              </a:spcAft>
              <a:buClr>
                <a:schemeClr val="accent6"/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Brakes – Drum Configuration</a:t>
            </a:r>
          </a:p>
          <a:p>
            <a:pPr>
              <a:spcAft>
                <a:spcPts val="600"/>
              </a:spcAft>
              <a:buClr>
                <a:schemeClr val="accent6"/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Weight </a:t>
            </a:r>
          </a:p>
          <a:p>
            <a:pPr lvl="1">
              <a:spcAft>
                <a:spcPts val="600"/>
              </a:spcAft>
              <a:buClr>
                <a:schemeClr val="accent6"/>
              </a:buClr>
              <a:buFont typeface="Wingdings" panose="05000000000000000000" pitchFamily="2" charset="2"/>
              <a:buChar char="ü"/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Day 1 (06/29/2021) – 80,000 lbs for Hill descent test</a:t>
            </a:r>
          </a:p>
          <a:p>
            <a:pPr lvl="1">
              <a:spcAft>
                <a:spcPts val="600"/>
              </a:spcAft>
              <a:buClr>
                <a:schemeClr val="accent6"/>
              </a:buClr>
              <a:buFont typeface="Wingdings" panose="05000000000000000000" pitchFamily="2" charset="2"/>
              <a:buChar char="ü"/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Day 2 (06/30/2021) – 70,000 lbs for Validation test</a:t>
            </a:r>
          </a:p>
          <a:p>
            <a:pPr>
              <a:spcAft>
                <a:spcPts val="600"/>
              </a:spcAft>
              <a:buClr>
                <a:schemeClr val="accent6"/>
              </a:buClr>
              <a:buFont typeface="Wingdings" panose="05000000000000000000" pitchFamily="2" charset="2"/>
              <a:buChar char="§"/>
            </a:pPr>
            <a:endParaRPr 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lvl="1" indent="0">
              <a:spcAft>
                <a:spcPts val="600"/>
              </a:spcAft>
              <a:buNone/>
            </a:pP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Test Vehicle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clrChange>
              <a:clrFrom>
                <a:srgbClr val="EFEFEF"/>
              </a:clrFrom>
              <a:clrTo>
                <a:srgbClr val="EFEFE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0189" y="3837891"/>
            <a:ext cx="2567193" cy="212917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7722" y="1313874"/>
            <a:ext cx="3673006" cy="2392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3578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598" y="1173017"/>
            <a:ext cx="10732995" cy="2299855"/>
          </a:xfrm>
        </p:spPr>
        <p:txBody>
          <a:bodyPr>
            <a:normAutofit/>
          </a:bodyPr>
          <a:lstStyle/>
          <a:p>
            <a:pPr>
              <a:buClr>
                <a:schemeClr val="accent6"/>
              </a:buClr>
              <a:buFont typeface="Wingdings" panose="05000000000000000000" pitchFamily="2" charset="2"/>
              <a:buChar char="§"/>
            </a:pPr>
            <a:r>
              <a:rPr lang="en-US" sz="2400" b="0" dirty="0">
                <a:latin typeface="Calibri" panose="020F0502020204030204" pitchFamily="34" charset="0"/>
                <a:cs typeface="Calibri" panose="020F0502020204030204" pitchFamily="34" charset="0"/>
              </a:rPr>
              <a:t>Hand-held sensors</a:t>
            </a:r>
          </a:p>
          <a:p>
            <a:pPr>
              <a:buClr>
                <a:schemeClr val="accent6"/>
              </a:buClr>
              <a:buFont typeface="Wingdings" panose="05000000000000000000" pitchFamily="2" charset="2"/>
              <a:buChar char="§"/>
            </a:pPr>
            <a:r>
              <a:rPr lang="en-US" sz="2400" b="0" dirty="0">
                <a:latin typeface="Calibri" panose="020F0502020204030204" pitchFamily="34" charset="0"/>
                <a:cs typeface="Calibri" panose="020F0502020204030204" pitchFamily="34" charset="0"/>
              </a:rPr>
              <a:t>Ambient temperature measuring device (Some smartphone apps) and alternate devices for confirmation</a:t>
            </a:r>
          </a:p>
          <a:p>
            <a:pPr>
              <a:buClr>
                <a:schemeClr val="accent6"/>
              </a:buClr>
              <a:buFont typeface="Wingdings" panose="05000000000000000000" pitchFamily="2" charset="2"/>
              <a:buChar char="§"/>
            </a:pPr>
            <a:r>
              <a:rPr lang="en-US" sz="2400" b="0" dirty="0">
                <a:latin typeface="Calibri" panose="020F0502020204030204" pitchFamily="34" charset="0"/>
                <a:cs typeface="Calibri" panose="020F0502020204030204" pitchFamily="34" charset="0"/>
              </a:rPr>
              <a:t>Timer</a:t>
            </a:r>
          </a:p>
          <a:p>
            <a:endParaRPr lang="en-US" sz="28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Equipment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9020" y="2918208"/>
            <a:ext cx="3953574" cy="27509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1D69B22-5B53-4421-AAAE-D39FC40CB4DE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36291" y="2930703"/>
            <a:ext cx="3057236" cy="2738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0599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1182255"/>
            <a:ext cx="10972800" cy="4659746"/>
          </a:xfrm>
        </p:spPr>
        <p:txBody>
          <a:bodyPr>
            <a:normAutofit fontScale="77500" lnSpcReduction="20000"/>
          </a:bodyPr>
          <a:lstStyle/>
          <a:p>
            <a:pPr marL="0" indent="0">
              <a:buClr>
                <a:schemeClr val="accent6"/>
              </a:buClr>
              <a:buNone/>
            </a:pPr>
            <a:r>
              <a:rPr lang="en-US" sz="3100" dirty="0">
                <a:latin typeface="Calibri" panose="020F0502020204030204" pitchFamily="34" charset="0"/>
                <a:cs typeface="Calibri" panose="020F0502020204030204" pitchFamily="34" charset="0"/>
              </a:rPr>
              <a:t>Day 1: 06/29/2021 (Tue) – Hill Descent Test</a:t>
            </a:r>
          </a:p>
          <a:p>
            <a:pPr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US" sz="3100" b="0" dirty="0">
                <a:latin typeface="Calibri" panose="020F0502020204030204" pitchFamily="34" charset="0"/>
                <a:ea typeface="Calibri" panose="020F0502020204030204" pitchFamily="34" charset="0"/>
              </a:rPr>
              <a:t>Meeting location at </a:t>
            </a:r>
            <a:r>
              <a:rPr lang="en-US" sz="3100" b="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921 Pulliam Avenue, Worland</a:t>
            </a:r>
          </a:p>
          <a:p>
            <a:pPr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US" sz="3100" b="0" dirty="0">
                <a:latin typeface="Calibri" panose="020F0502020204030204" pitchFamily="34" charset="0"/>
                <a:ea typeface="Calibri" panose="020F0502020204030204" pitchFamily="34" charset="0"/>
              </a:rPr>
              <a:t>Three separate segments with six turning spots</a:t>
            </a:r>
          </a:p>
          <a:p>
            <a:pPr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US" sz="3100" b="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Two test runs per segment</a:t>
            </a:r>
            <a:endParaRPr lang="en-US" sz="3100" b="0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US" sz="3100" b="0" dirty="0">
                <a:latin typeface="Calibri" panose="020F0502020204030204" pitchFamily="34" charset="0"/>
                <a:ea typeface="Calibri" panose="020F0502020204030204" pitchFamily="34" charset="0"/>
              </a:rPr>
              <a:t>Speed: </a:t>
            </a:r>
          </a:p>
          <a:p>
            <a:pPr lvl="1">
              <a:buClr>
                <a:srgbClr val="FFC000"/>
              </a:buClr>
              <a:buFont typeface="Wingdings" panose="05000000000000000000" pitchFamily="2" charset="2"/>
              <a:buChar char="ü"/>
            </a:pPr>
            <a:r>
              <a:rPr lang="en-US" sz="2300" b="0" dirty="0">
                <a:latin typeface="Calibri" panose="020F0502020204030204" pitchFamily="34" charset="0"/>
                <a:ea typeface="Calibri" panose="020F0502020204030204" pitchFamily="34" charset="0"/>
              </a:rPr>
              <a:t>Segment HD-I: 30 and 40 mph</a:t>
            </a:r>
          </a:p>
          <a:p>
            <a:pPr lvl="1">
              <a:buClr>
                <a:srgbClr val="FFC000"/>
              </a:buClr>
              <a:buFont typeface="Wingdings" panose="05000000000000000000" pitchFamily="2" charset="2"/>
              <a:buChar char="ü"/>
            </a:pPr>
            <a:r>
              <a:rPr lang="en-US" sz="2300" dirty="0">
                <a:latin typeface="Calibri" panose="020F0502020204030204" pitchFamily="34" charset="0"/>
                <a:ea typeface="Calibri" panose="020F0502020204030204" pitchFamily="34" charset="0"/>
              </a:rPr>
              <a:t>Segment HD-II: 35 and 45 mph</a:t>
            </a:r>
          </a:p>
          <a:p>
            <a:pPr lvl="1">
              <a:spcAft>
                <a:spcPts val="1200"/>
              </a:spcAft>
              <a:buClr>
                <a:srgbClr val="FFC000"/>
              </a:buClr>
              <a:buFont typeface="Wingdings" panose="05000000000000000000" pitchFamily="2" charset="2"/>
              <a:buChar char="ü"/>
            </a:pPr>
            <a:r>
              <a:rPr lang="en-US" sz="2300" dirty="0">
                <a:latin typeface="Calibri" panose="020F0502020204030204" pitchFamily="34" charset="0"/>
                <a:ea typeface="Calibri" panose="020F0502020204030204" pitchFamily="34" charset="0"/>
              </a:rPr>
              <a:t>Segment HD-III: 40 and 50 mph</a:t>
            </a:r>
            <a:endParaRPr lang="en-US" sz="2300" b="0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0" indent="0">
              <a:buClr>
                <a:schemeClr val="accent6"/>
              </a:buClr>
              <a:buNone/>
            </a:pPr>
            <a:r>
              <a:rPr lang="en-US" sz="3100" dirty="0">
                <a:latin typeface="Calibri" panose="020F0502020204030204" pitchFamily="34" charset="0"/>
                <a:cs typeface="Calibri" panose="020F0502020204030204" pitchFamily="34" charset="0"/>
              </a:rPr>
              <a:t>Day 2: 06/30/2021 (Wed) – Validation Test</a:t>
            </a:r>
          </a:p>
          <a:p>
            <a:pPr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US" sz="3100" b="0" dirty="0">
                <a:latin typeface="Calibri" panose="020F0502020204030204" pitchFamily="34" charset="0"/>
                <a:ea typeface="Calibri" panose="020F0502020204030204" pitchFamily="34" charset="0"/>
              </a:rPr>
              <a:t>Meeting location at </a:t>
            </a:r>
            <a:r>
              <a:rPr lang="en-US" sz="3100" b="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921 Pulliam Avenue, Worland</a:t>
            </a:r>
          </a:p>
          <a:p>
            <a:pPr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US" sz="3100" b="0" dirty="0">
                <a:latin typeface="Calibri" panose="020F0502020204030204" pitchFamily="34" charset="0"/>
                <a:ea typeface="Calibri" panose="020F0502020204030204" pitchFamily="34" charset="0"/>
              </a:rPr>
              <a:t>Two continuous segments with three stopping spots</a:t>
            </a:r>
          </a:p>
          <a:p>
            <a:pPr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US" sz="3100" b="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Three test runs for the entire segment</a:t>
            </a:r>
            <a:endParaRPr lang="en-US" sz="3100" b="0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US" sz="3100" b="0" dirty="0">
                <a:latin typeface="Calibri" panose="020F0502020204030204" pitchFamily="34" charset="0"/>
                <a:ea typeface="Calibri" panose="020F0502020204030204" pitchFamily="34" charset="0"/>
              </a:rPr>
              <a:t>Speed: 35, 40 and 45 mph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Test Details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65441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>
              <a:spcBef>
                <a:spcPts val="0"/>
              </a:spcBef>
              <a:spcAft>
                <a:spcPts val="1200"/>
              </a:spcAft>
              <a:tabLst>
                <a:tab pos="2971800" algn="ctr"/>
                <a:tab pos="5943600" algn="r"/>
              </a:tabLs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</a:rPr>
              <a:t>Test Location Map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0DCBC6C-38EA-4C00-881E-7A879BED1A9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9418" y="1744829"/>
            <a:ext cx="9079346" cy="511317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32D6281-5B39-48A3-AAFC-4662483AAF5E}"/>
              </a:ext>
            </a:extLst>
          </p:cNvPr>
          <p:cNvSpPr txBox="1"/>
          <p:nvPr/>
        </p:nvSpPr>
        <p:spPr>
          <a:xfrm>
            <a:off x="591127" y="1007929"/>
            <a:ext cx="11009746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tabLst>
                <a:tab pos="2971800" algn="ctr"/>
                <a:tab pos="5943600" algn="r"/>
              </a:tabLst>
            </a:pP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Day 1: 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06/29/2021 (Tue) – 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Hill Descent (HD) Test </a:t>
            </a:r>
          </a:p>
          <a:p>
            <a:pPr>
              <a:spcAft>
                <a:spcPts val="600"/>
              </a:spcAft>
              <a:tabLst>
                <a:tab pos="2971800" algn="ctr"/>
                <a:tab pos="5943600" algn="r"/>
              </a:tabLst>
            </a:pP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Day 2: 06/30/2021 (Wed) – Validation (V) Test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9091" y="1989000"/>
            <a:ext cx="960000" cy="960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341091" y="5541818"/>
            <a:ext cx="8312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latin typeface="Calibri" panose="020F0502020204030204" pitchFamily="34" charset="0"/>
                <a:cs typeface="Calibri" panose="020F0502020204030204" pitchFamily="34" charset="0"/>
              </a:rPr>
              <a:t>(MP 37.98)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941782" y="6285344"/>
            <a:ext cx="8312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latin typeface="Calibri" panose="020F0502020204030204" pitchFamily="34" charset="0"/>
                <a:cs typeface="Calibri" panose="020F0502020204030204" pitchFamily="34" charset="0"/>
              </a:rPr>
              <a:t>(MP 33.88)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952509" y="4645890"/>
            <a:ext cx="8312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latin typeface="Calibri" panose="020F0502020204030204" pitchFamily="34" charset="0"/>
                <a:cs typeface="Calibri" panose="020F0502020204030204" pitchFamily="34" charset="0"/>
              </a:rPr>
              <a:t>(MP 66.93)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123382" y="3265054"/>
            <a:ext cx="8312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latin typeface="Calibri" panose="020F0502020204030204" pitchFamily="34" charset="0"/>
                <a:cs typeface="Calibri" panose="020F0502020204030204" pitchFamily="34" charset="0"/>
              </a:rPr>
              <a:t>(MP 74.69)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952509" y="2416834"/>
            <a:ext cx="8312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latin typeface="Calibri" panose="020F0502020204030204" pitchFamily="34" charset="0"/>
                <a:cs typeface="Calibri" panose="020F0502020204030204" pitchFamily="34" charset="0"/>
              </a:rPr>
              <a:t>(MP 82.30)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9388763" y="2211906"/>
            <a:ext cx="8312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latin typeface="Calibri" panose="020F0502020204030204" pitchFamily="34" charset="0"/>
                <a:cs typeface="Calibri" panose="020F0502020204030204" pitchFamily="34" charset="0"/>
              </a:rPr>
              <a:t>(MP 88.28)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615382" y="1819222"/>
            <a:ext cx="8312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(MP 82.30)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567055" y="3263086"/>
            <a:ext cx="8312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(MP 74.69)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543963" y="2549646"/>
            <a:ext cx="8312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(MP 78.77)</a:t>
            </a:r>
          </a:p>
        </p:txBody>
      </p:sp>
    </p:spTree>
    <p:extLst>
      <p:ext uri="{BB962C8B-B14F-4D97-AF65-F5344CB8AC3E}">
        <p14:creationId xmlns:p14="http://schemas.microsoft.com/office/powerpoint/2010/main" val="2117472008"/>
      </p:ext>
    </p:extLst>
  </p:cSld>
  <p:clrMapOvr>
    <a:masterClrMapping/>
  </p:clrMapOvr>
</p:sld>
</file>

<file path=ppt/theme/theme1.xml><?xml version="1.0" encoding="utf-8"?>
<a:theme xmlns:a="http://schemas.openxmlformats.org/drawingml/2006/main" name="Wyoming Powerpoint 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Times New Roman-Arial">
      <a:majorFont>
        <a:latin typeface="Times New Roman" panose="02020603050405020304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Times New Roman-Arial">
      <a:majorFont>
        <a:latin typeface="Times New Roman" panose="02020603050405020304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明朝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Wyoming Powerpoint Template.potx</Template>
  <TotalTime>56873</TotalTime>
  <Words>2087</Words>
  <Application>Microsoft Office PowerPoint</Application>
  <PresentationFormat>Widescreen</PresentationFormat>
  <Paragraphs>677</Paragraphs>
  <Slides>32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32</vt:i4>
      </vt:variant>
    </vt:vector>
  </HeadingPairs>
  <TitlesOfParts>
    <vt:vector size="39" baseType="lpstr">
      <vt:lpstr>Arial</vt:lpstr>
      <vt:lpstr>Calibri</vt:lpstr>
      <vt:lpstr>Calibri Light</vt:lpstr>
      <vt:lpstr>Times New Roman</vt:lpstr>
      <vt:lpstr>Wingdings</vt:lpstr>
      <vt:lpstr>Wyoming Powerpoint Template</vt:lpstr>
      <vt:lpstr>Custom Design</vt:lpstr>
      <vt:lpstr>GSRS Phase II: Automating the Implementation of the  Updated GSRS And Validation Tests for Truck Drum Brakes</vt:lpstr>
      <vt:lpstr>Background</vt:lpstr>
      <vt:lpstr>Overview of the GSRS Field Test</vt:lpstr>
      <vt:lpstr>Testing Details</vt:lpstr>
      <vt:lpstr>Traffic Control</vt:lpstr>
      <vt:lpstr>Test Vehicle</vt:lpstr>
      <vt:lpstr>Equipment</vt:lpstr>
      <vt:lpstr>Test Details</vt:lpstr>
      <vt:lpstr>Test Location Map</vt:lpstr>
      <vt:lpstr>Test Location Co-ordinates</vt:lpstr>
      <vt:lpstr>Test Location Co-ordinates</vt:lpstr>
      <vt:lpstr>Images of Turning Locations - Hill Descent Tests</vt:lpstr>
      <vt:lpstr>Images of Turning Locations - Hill Descent Tests</vt:lpstr>
      <vt:lpstr>Images of Turning Locations - Hill Descent Tests</vt:lpstr>
      <vt:lpstr>Images of Turning locations - Validation Tests</vt:lpstr>
      <vt:lpstr>Detailed Breakdown of the Testing Schedule</vt:lpstr>
      <vt:lpstr>Data Collection Form</vt:lpstr>
      <vt:lpstr>Data Collection Form</vt:lpstr>
      <vt:lpstr>Images During the Tests</vt:lpstr>
      <vt:lpstr>TEST RESULTS</vt:lpstr>
      <vt:lpstr>TEST RESULTS</vt:lpstr>
      <vt:lpstr>Comparison of field brake temperatures and predicted brake temperatures</vt:lpstr>
      <vt:lpstr>TEST RESULTS </vt:lpstr>
      <vt:lpstr>TEST RESULTS</vt:lpstr>
      <vt:lpstr>PowerPoint Presentation</vt:lpstr>
      <vt:lpstr>GSRS Software 1.0 - Continuous Slope Method</vt:lpstr>
      <vt:lpstr>GSRS Software 1.0 – Temperature Profile</vt:lpstr>
      <vt:lpstr>GSRS Software 1.0- Separate Downgrade Method</vt:lpstr>
      <vt:lpstr>GSRS Software 1.0 – Separate Downgrade Method</vt:lpstr>
      <vt:lpstr>Acknowledgement</vt:lpstr>
      <vt:lpstr>Q &amp; A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Validation Tests for Truck Drum Brakes</dc:title>
  <dc:creator>mhaq@uwyo.edu</dc:creator>
  <cp:lastModifiedBy>Muhammad Tahmidul Haq</cp:lastModifiedBy>
  <cp:revision>1115</cp:revision>
  <cp:lastPrinted>2021-06-21T19:25:46Z</cp:lastPrinted>
  <dcterms:created xsi:type="dcterms:W3CDTF">2010-10-04T20:51:38Z</dcterms:created>
  <dcterms:modified xsi:type="dcterms:W3CDTF">2021-11-16T21:02:44Z</dcterms:modified>
</cp:coreProperties>
</file>